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3"/>
    <p:restoredTop sz="97264"/>
  </p:normalViewPr>
  <p:slideViewPr>
    <p:cSldViewPr snapToGrid="0" snapToObjects="1">
      <p:cViewPr varScale="1">
        <p:scale>
          <a:sx n="125" d="100"/>
          <a:sy n="125" d="100"/>
        </p:scale>
        <p:origin x="13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28093048258176"/>
          <c:y val="6.3779513718872957E-2"/>
          <c:w val="0.67882864650999297"/>
          <c:h val="0.6966572671399072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Sheet1!$F$1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Sheet1!$D$2:$D$5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Sheet1!$F$2:$F$5</c:f>
              <c:numCache>
                <c:formatCode>#,##0</c:formatCode>
                <c:ptCount val="4"/>
                <c:pt idx="0">
                  <c:v>2233</c:v>
                </c:pt>
                <c:pt idx="1">
                  <c:v>2252</c:v>
                </c:pt>
                <c:pt idx="2">
                  <c:v>2717</c:v>
                </c:pt>
                <c:pt idx="3">
                  <c:v>2755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C-4313-9573-778127F6C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3800976"/>
        <c:axId val="115381012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Vehicle Production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Sheet1!$D$2:$D$5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Sheet1!$E$2:$E$5</c:f>
              <c:numCache>
                <c:formatCode>#,##0</c:formatCode>
                <c:ptCount val="4"/>
                <c:pt idx="0">
                  <c:v>100000</c:v>
                </c:pt>
                <c:pt idx="1">
                  <c:v>138000</c:v>
                </c:pt>
                <c:pt idx="2">
                  <c:v>123000</c:v>
                </c:pt>
                <c:pt idx="3">
                  <c:v>138000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EC-4313-9573-778127F6C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64256832"/>
        <c:axId val="1164266400"/>
      </c:barChart>
      <c:lineChart>
        <c:grouping val="stacked"/>
        <c:varyColors val="0"/>
        <c:ser>
          <c:idx val="2"/>
          <c:order val="2"/>
          <c:tx>
            <c:strRef>
              <c:f>Sheet1!$G$1</c:f>
              <c:strCache>
                <c:ptCount val="1"/>
                <c:pt idx="0">
                  <c:v>Robots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Sheet1!$D$2:$D$5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127</c:v>
                </c:pt>
                <c:pt idx="1">
                  <c:v>176</c:v>
                </c:pt>
                <c:pt idx="2">
                  <c:v>347</c:v>
                </c:pt>
                <c:pt idx="3">
                  <c:v>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EC-4313-9573-778127F6C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3800976"/>
        <c:axId val="1153810128"/>
      </c:lineChart>
      <c:catAx>
        <c:axId val="115380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810128"/>
        <c:crosses val="autoZero"/>
        <c:auto val="1"/>
        <c:lblAlgn val="ctr"/>
        <c:lblOffset val="100"/>
        <c:noMultiLvlLbl val="0"/>
      </c:catAx>
      <c:valAx>
        <c:axId val="115381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800976"/>
        <c:crosses val="autoZero"/>
        <c:crossBetween val="between"/>
      </c:valAx>
      <c:valAx>
        <c:axId val="116426640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4256832"/>
        <c:crosses val="max"/>
        <c:crossBetween val="between"/>
      </c:valAx>
      <c:catAx>
        <c:axId val="1164256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4266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7694" y="446314"/>
            <a:ext cx="4992020" cy="574921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33rd International Colloquium of </a:t>
            </a:r>
            <a:r>
              <a:rPr lang="en-US" sz="2000" b="1" dirty="0" err="1">
                <a:solidFill>
                  <a:schemeClr val="tx1"/>
                </a:solidFill>
              </a:rPr>
              <a:t>Gerpisa</a:t>
            </a:r>
            <a:endParaRPr lang="es-MX" sz="2000">
              <a:solidFill>
                <a:schemeClr val="tx1"/>
              </a:solidFill>
            </a:endParaRPr>
          </a:p>
          <a:p>
            <a:r>
              <a:rPr lang="en-US" sz="2000" b="1">
                <a:solidFill>
                  <a:schemeClr val="tx1"/>
                </a:solidFill>
              </a:rPr>
              <a:t>The Central Role of China in the Global Automotive Industry</a:t>
            </a:r>
            <a:endParaRPr lang="es-MX" sz="2000">
              <a:solidFill>
                <a:schemeClr val="tx1"/>
              </a:solidFill>
            </a:endParaRPr>
          </a:p>
          <a:p>
            <a:r>
              <a:rPr lang="en-US" sz="2000" b="1">
                <a:solidFill>
                  <a:schemeClr val="tx1"/>
                </a:solidFill>
              </a:rPr>
              <a:t> </a:t>
            </a:r>
            <a:endParaRPr lang="es-MX" sz="2000">
              <a:solidFill>
                <a:schemeClr val="tx1"/>
              </a:solidFill>
            </a:endParaRPr>
          </a:p>
          <a:p>
            <a:r>
              <a:rPr lang="en-US" sz="2000" i="1">
                <a:solidFill>
                  <a:schemeClr val="tx1"/>
                </a:solidFill>
              </a:rPr>
              <a:t>Theme No. 1: Challenges for Work and </a:t>
            </a:r>
            <a:r>
              <a:rPr lang="en-US" sz="2000" i="1" err="1">
                <a:solidFill>
                  <a:schemeClr val="tx1"/>
                </a:solidFill>
              </a:rPr>
              <a:t>Labour</a:t>
            </a:r>
            <a:endParaRPr lang="es-MX" sz="2000" i="1">
              <a:solidFill>
                <a:schemeClr val="tx1"/>
              </a:solidFill>
            </a:endParaRPr>
          </a:p>
          <a:p>
            <a:endParaRPr lang="en-US" sz="2000" b="1">
              <a:solidFill>
                <a:schemeClr val="tx1"/>
              </a:solidFill>
            </a:endParaRPr>
          </a:p>
          <a:p>
            <a:r>
              <a:rPr lang="en-US" sz="2000" b="1">
                <a:solidFill>
                  <a:schemeClr val="tx1"/>
                </a:solidFill>
              </a:rPr>
              <a:t>Twin Transition Strategies in the Automotive Industry: The Case of Toyota Motor de México in the Era of Electromobility and Chinese Leadership</a:t>
            </a:r>
            <a:endParaRPr lang="es-MX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 </a:t>
            </a:r>
          </a:p>
          <a:p>
            <a:pPr defTabSz="914400"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</a:rPr>
              <a:t>Adriana Martínez Martínez – Jorge Carrillo</a:t>
            </a:r>
          </a:p>
          <a:p>
            <a:pPr defTabSz="914400"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</a:rPr>
              <a:t>UNAM, ENES León – El Colegio de la Frontera Norte</a:t>
            </a:r>
          </a:p>
          <a:p>
            <a:pPr defTabSz="914400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  <a:p>
            <a:pPr defTabSz="914400">
              <a:lnSpc>
                <a:spcPct val="90000"/>
              </a:lnSpc>
            </a:pPr>
            <a:r>
              <a:rPr lang="en-US" sz="2000" b="1">
                <a:solidFill>
                  <a:schemeClr val="tx1"/>
                </a:solidFill>
              </a:rPr>
              <a:t>24 June 2025</a:t>
            </a:r>
          </a:p>
          <a:p>
            <a:pPr defTabSz="914400">
              <a:lnSpc>
                <a:spcPct val="90000"/>
              </a:lnSpc>
            </a:pPr>
            <a:r>
              <a:rPr lang="en-US" sz="2000" b="1">
                <a:solidFill>
                  <a:schemeClr val="tx1"/>
                </a:solidFill>
              </a:rPr>
              <a:t>Session 6</a:t>
            </a:r>
            <a:endParaRPr lang="es-MX" sz="2000">
              <a:solidFill>
                <a:schemeClr val="tx1"/>
              </a:solidFill>
            </a:endParaRPr>
          </a:p>
          <a:p>
            <a:pPr defTabSz="914400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2700">
                <a:solidFill>
                  <a:srgbClr val="FFFFFF"/>
                </a:solidFill>
              </a:rPr>
              <a:t>Training and Organizational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s-MX" sz="2400"/>
              <a:t>All staff trained in production and TPS philosophy.</a:t>
            </a:r>
          </a:p>
          <a:p>
            <a:r>
              <a:rPr lang="es-MX" sz="2400"/>
              <a:t>Dojo training for cultural immersion and continuous </a:t>
            </a:r>
            <a:r>
              <a:rPr lang="es-MX" sz="2400" err="1"/>
              <a:t>improvement</a:t>
            </a:r>
            <a:r>
              <a:rPr lang="es-MX" sz="2400"/>
              <a:t>.	</a:t>
            </a:r>
          </a:p>
          <a:p>
            <a:pPr lvl="1"/>
            <a:r>
              <a:rPr lang="en-US" sz="1200"/>
              <a:t>All new hires undergo mandatory dojo training—learning production skills, risk detection, teamwork, and continuous improvement from day one.</a:t>
            </a:r>
            <a:endParaRPr lang="es-MX" sz="1200"/>
          </a:p>
          <a:p>
            <a:r>
              <a:rPr lang="es-MX" sz="2400"/>
              <a:t>Emphasis on “Mendomi”: people-centered leadership.</a:t>
            </a:r>
          </a:p>
          <a:p>
            <a:pPr lvl="1" algn="just"/>
            <a:r>
              <a:rPr lang="en-US" sz="1200"/>
              <a:t>“Seeing with the eyes of the heart”: a people-centered leadership model at TMMGT, fostering empathy and team care among mid-level managers.</a:t>
            </a:r>
            <a:endParaRPr lang="es-MX" sz="1200"/>
          </a:p>
          <a:p>
            <a:r>
              <a:rPr lang="es-MX" sz="2400"/>
              <a:t>Cultural change from top-down to collaborative practices.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500">
                <a:solidFill>
                  <a:srgbClr val="FFFFFF"/>
                </a:solidFill>
              </a:rPr>
              <a:t>Supplier Relations and Knowledge Co-creation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s-MX" sz="2400"/>
              <a:t>Long-term </a:t>
            </a:r>
            <a:r>
              <a:rPr lang="es-MX" sz="2400" err="1"/>
              <a:t>partnerships</a:t>
            </a:r>
            <a:r>
              <a:rPr lang="es-MX" sz="2400"/>
              <a:t> </a:t>
            </a:r>
            <a:r>
              <a:rPr lang="es-MX" sz="2400" err="1"/>
              <a:t>with</a:t>
            </a:r>
            <a:r>
              <a:rPr lang="es-MX" sz="2400"/>
              <a:t> academia and local </a:t>
            </a:r>
            <a:r>
              <a:rPr lang="es-MX" sz="2400" err="1"/>
              <a:t>suppliers</a:t>
            </a:r>
            <a:r>
              <a:rPr lang="es-MX" sz="2400"/>
              <a:t> .</a:t>
            </a:r>
          </a:p>
          <a:p>
            <a:pPr lvl="1"/>
            <a:r>
              <a:rPr lang="en-US" sz="1300"/>
              <a:t>Collaborates with the UAQ to develop talent with digital skills through a postgraduate program in AI </a:t>
            </a:r>
          </a:p>
          <a:p>
            <a:pPr lvl="1"/>
            <a:r>
              <a:rPr lang="en-US" sz="1300" err="1"/>
              <a:t>TMMGT</a:t>
            </a:r>
            <a:r>
              <a:rPr lang="en-US" sz="1300"/>
              <a:t> has 16 global suppliers,11 operate (in situs) at the Toyota Industrial Campus.</a:t>
            </a:r>
            <a:endParaRPr lang="es-MX" sz="1300"/>
          </a:p>
          <a:p>
            <a:r>
              <a:rPr lang="es-MX" sz="2400"/>
              <a:t>Projects co-developed, not just outsourced (e.g., RFID drones).</a:t>
            </a:r>
          </a:p>
          <a:p>
            <a:pPr lvl="1"/>
            <a:r>
              <a:rPr lang="en-US" sz="1400"/>
              <a:t>The RFID drone project was co-developed by TMMGT, a Mexico City tech firm, and a hardware company from Aguascalientes.</a:t>
            </a:r>
            <a:endParaRPr lang="es-MX" sz="1300"/>
          </a:p>
          <a:p>
            <a:r>
              <a:rPr lang="es-MX" sz="2400"/>
              <a:t>Knowledge sharing via Toyota’s internal database.</a:t>
            </a:r>
          </a:p>
          <a:p>
            <a:r>
              <a:rPr lang="es-MX" sz="2400"/>
              <a:t>Example of distributed innovation and regional ecosystem building.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500">
                <a:solidFill>
                  <a:srgbClr val="FFFFFF"/>
                </a:solidFill>
              </a:rPr>
              <a:t>Gender and Diversity in Technical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s-MX" sz="2400"/>
              <a:t>Increasing presence of women in engineering and </a:t>
            </a:r>
            <a:r>
              <a:rPr lang="es-MX" sz="2400" err="1"/>
              <a:t>innovation</a:t>
            </a:r>
            <a:r>
              <a:rPr lang="es-MX" sz="2400"/>
              <a:t>.</a:t>
            </a:r>
          </a:p>
          <a:p>
            <a:pPr lvl="1" algn="just"/>
            <a:r>
              <a:rPr lang="en-US" sz="1100"/>
              <a:t>In just 3 years, the share of women in production roles rose from 20% to 27%.</a:t>
            </a:r>
          </a:p>
          <a:p>
            <a:pPr lvl="1" algn="just"/>
            <a:r>
              <a:rPr lang="en-US" sz="1100"/>
              <a:t>In pilot design, female engineers lead with full technical authority—highlighting their presence and leadership in roles traditionally overlooked (Interview, September 1, 2022).</a:t>
            </a:r>
            <a:endParaRPr lang="es-MX" sz="1100"/>
          </a:p>
          <a:p>
            <a:r>
              <a:rPr lang="es-MX" sz="2400"/>
              <a:t>Institutional efforts toward gender equity.</a:t>
            </a:r>
          </a:p>
          <a:p>
            <a:pPr lvl="1" algn="just"/>
            <a:r>
              <a:rPr lang="en-US" sz="1200"/>
              <a:t>TMMGT is moving beyond a male-dominated structure—diversity is seen not as a quota, but as a driver of innovation and leadership (Interview, September 2022).</a:t>
            </a:r>
            <a:endParaRPr lang="es-MX" sz="1200"/>
          </a:p>
          <a:p>
            <a:r>
              <a:rPr lang="es-MX" sz="2400"/>
              <a:t>Women lead critical </a:t>
            </a:r>
            <a:r>
              <a:rPr lang="es-MX" sz="2400" err="1"/>
              <a:t>projects</a:t>
            </a:r>
            <a:r>
              <a:rPr lang="es-MX" sz="2400"/>
              <a:t> </a:t>
            </a:r>
          </a:p>
          <a:p>
            <a:pPr lvl="1" algn="just"/>
            <a:r>
              <a:rPr lang="en-US" sz="1200"/>
              <a:t>Women have played a direct and decisive role in technological initiatives such as the machine vision burr detection system. </a:t>
            </a:r>
          </a:p>
          <a:p>
            <a:r>
              <a:rPr lang="es-MX" sz="2400" err="1"/>
              <a:t>Inclusion</a:t>
            </a:r>
            <a:r>
              <a:rPr lang="es-MX" sz="2400"/>
              <a:t> </a:t>
            </a:r>
            <a:r>
              <a:rPr lang="es-MX" sz="2400" err="1"/>
              <a:t>linked</a:t>
            </a:r>
            <a:r>
              <a:rPr lang="es-MX" sz="2400"/>
              <a:t> </a:t>
            </a:r>
            <a:r>
              <a:rPr lang="es-MX" sz="2400" err="1"/>
              <a:t>to</a:t>
            </a:r>
            <a:r>
              <a:rPr lang="es-MX" sz="2400"/>
              <a:t> </a:t>
            </a:r>
            <a:r>
              <a:rPr lang="es-MX" sz="2400" err="1"/>
              <a:t>innovation</a:t>
            </a:r>
            <a:r>
              <a:rPr lang="es-MX" sz="2400"/>
              <a:t>, </a:t>
            </a:r>
            <a:r>
              <a:rPr lang="es-MX" sz="2400" err="1"/>
              <a:t>leadership</a:t>
            </a:r>
            <a:r>
              <a:rPr lang="es-MX" sz="2400"/>
              <a:t> </a:t>
            </a:r>
            <a:r>
              <a:rPr lang="es-MX" sz="2400" err="1"/>
              <a:t>diversity</a:t>
            </a:r>
            <a:r>
              <a:rPr lang="es-MX" sz="2400"/>
              <a:t>, and </a:t>
            </a:r>
            <a:r>
              <a:rPr lang="es-MX" sz="2400" err="1"/>
              <a:t>equity</a:t>
            </a:r>
            <a:r>
              <a:rPr lang="es-MX" sz="2400"/>
              <a:t>.</a:t>
            </a:r>
          </a:p>
          <a:p>
            <a:pPr lvl="1" algn="just"/>
            <a:r>
              <a:rPr lang="en-US" sz="1200"/>
              <a:t>Toyota Mexico's experience shows that the twin transition is not gender-neutral, and that its effective implementation requires cultural and structural change—gender inclusion is not a byproduct, but a key driver of success.</a:t>
            </a:r>
            <a:endParaRPr lang="es-MX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500">
                <a:solidFill>
                  <a:srgbClr val="FFFFFF"/>
                </a:solidFill>
              </a:rPr>
              <a:t>Discussion: Limits and Learnings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B681C-6F07-2344-9770-C2CDC0D17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38" y="4821221"/>
            <a:ext cx="1565787" cy="11407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algn="just"/>
            <a:r>
              <a:rPr lang="es-MX" sz="2400" dirty="0"/>
              <a:t>TMMGT innovates, but strategic decisions made externally.</a:t>
            </a:r>
          </a:p>
          <a:p>
            <a:pPr algn="just"/>
            <a:r>
              <a:rPr lang="es-MX" sz="2400" dirty="0"/>
              <a:t>Toyota’s gradualism faces BYD’s disruptive pace, reflecting different risk profiles and institutional contexts.</a:t>
            </a:r>
          </a:p>
          <a:p>
            <a:pPr algn="just"/>
            <a:r>
              <a:rPr lang="es-MX" sz="2400" dirty="0"/>
              <a:t>Twin transition is contested, not linear.</a:t>
            </a:r>
          </a:p>
          <a:p>
            <a:pPr algn="just"/>
            <a:r>
              <a:rPr lang="es-MX" sz="2400" dirty="0"/>
              <a:t>Collaboration (e.g., with BYD) highlights hybrid global strategies where legacy and newcomer firms navigate overlapping transitions.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50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 fontScale="55000" lnSpcReduction="20000"/>
          </a:bodyPr>
          <a:lstStyle/>
          <a:p>
            <a:pPr algn="just"/>
            <a:r>
              <a:rPr lang="en-US" sz="2400"/>
              <a:t>The </a:t>
            </a:r>
            <a:r>
              <a:rPr lang="en-US" sz="2400" b="1"/>
              <a:t>twin transition is fragmented and uneven</a:t>
            </a:r>
            <a:r>
              <a:rPr lang="en-US" sz="2400"/>
              <a:t> in peripheral contexts, where local realities often clash with global frameworks.</a:t>
            </a:r>
          </a:p>
          <a:p>
            <a:pPr algn="just"/>
            <a:endParaRPr lang="en-US" sz="2400"/>
          </a:p>
          <a:p>
            <a:pPr algn="just"/>
            <a:r>
              <a:rPr lang="en-US" sz="2400" b="1"/>
              <a:t>TMMGT exemplifies a context-sensitive, incremental approach</a:t>
            </a:r>
            <a:r>
              <a:rPr lang="en-US" sz="2400"/>
              <a:t>, driven by local learning and adaptation aligned with Toyota Production System (TPS) principles.</a:t>
            </a:r>
          </a:p>
          <a:p>
            <a:pPr algn="just"/>
            <a:endParaRPr lang="en-US" sz="2400"/>
          </a:p>
          <a:p>
            <a:pPr algn="just"/>
            <a:r>
              <a:rPr lang="en-US" sz="2400"/>
              <a:t>These innovations are embedded in a broader </a:t>
            </a:r>
            <a:r>
              <a:rPr lang="en-US" sz="2400" b="1"/>
              <a:t>organizational transformation</a:t>
            </a:r>
            <a:r>
              <a:rPr lang="en-US" sz="2400"/>
              <a:t>, requiring not only technical changes but also cultural and structural shifts.</a:t>
            </a:r>
          </a:p>
          <a:p>
            <a:pPr algn="just"/>
            <a:endParaRPr lang="en-US" sz="2400"/>
          </a:p>
          <a:p>
            <a:pPr algn="just"/>
            <a:r>
              <a:rPr lang="en-US" sz="2400" b="1"/>
              <a:t>Strategic constraints</a:t>
            </a:r>
            <a:r>
              <a:rPr lang="en-US" sz="2400"/>
              <a:t>—such as centralized decision-making—limit the plant’s autonomy and global recognition, despite its innovative contributions.</a:t>
            </a:r>
          </a:p>
          <a:p>
            <a:pPr algn="just"/>
            <a:endParaRPr lang="en-US" sz="2400"/>
          </a:p>
          <a:p>
            <a:pPr algn="just"/>
            <a:r>
              <a:rPr lang="en-US" sz="2400" b="1"/>
              <a:t>Collaboration with universities and local suppliers</a:t>
            </a:r>
            <a:r>
              <a:rPr lang="en-US" sz="2400"/>
              <a:t> has enhanced adaptability and promoted distributed innovation across the regional ecosystem.</a:t>
            </a:r>
          </a:p>
          <a:p>
            <a:pPr algn="just"/>
            <a:endParaRPr lang="en-US" sz="2400"/>
          </a:p>
          <a:p>
            <a:pPr algn="just"/>
            <a:r>
              <a:rPr lang="en-US" sz="2400"/>
              <a:t>Importantly, the case shows that </a:t>
            </a:r>
            <a:r>
              <a:rPr lang="en-US" sz="2400" b="1"/>
              <a:t>gender inclusion and leadership diversity</a:t>
            </a:r>
            <a:r>
              <a:rPr lang="en-US" sz="2400"/>
              <a:t> are not peripheral goals, but fundamental enablers of sustainable innovation.</a:t>
            </a:r>
          </a:p>
          <a:p>
            <a:pPr algn="just"/>
            <a:endParaRPr lang="en-US" sz="2400"/>
          </a:p>
          <a:p>
            <a:pPr algn="just"/>
            <a:r>
              <a:rPr lang="en-US" sz="2400"/>
              <a:t>Moving forward, </a:t>
            </a:r>
            <a:r>
              <a:rPr lang="en-US" sz="2400" b="1"/>
              <a:t>supportive public policies</a:t>
            </a:r>
            <a:r>
              <a:rPr lang="en-US" sz="2400"/>
              <a:t> and institutional frameworks are essential to expand local capabilities and ensure a just, inclusive, and territorially grounded twin transition.</a:t>
            </a:r>
          </a:p>
          <a:p>
            <a:endParaRPr lang="es-MX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1900">
                <a:solidFill>
                  <a:srgbClr val="FFFFFF"/>
                </a:solidFill>
              </a:rPr>
              <a:t>Acknowledgements and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 fontScale="92500"/>
          </a:bodyPr>
          <a:lstStyle/>
          <a:p>
            <a:endParaRPr lang="es-ES" sz="1700" dirty="0"/>
          </a:p>
          <a:p>
            <a:endParaRPr lang="es-ES" sz="1700" dirty="0"/>
          </a:p>
          <a:p>
            <a:r>
              <a:rPr lang="es-ES" sz="2800" dirty="0" err="1"/>
              <a:t>Supported</a:t>
            </a:r>
            <a:r>
              <a:rPr lang="es-ES" sz="2800" dirty="0"/>
              <a:t> </a:t>
            </a:r>
            <a:r>
              <a:rPr lang="es-ES" sz="2800" dirty="0" err="1"/>
              <a:t>by</a:t>
            </a:r>
            <a:r>
              <a:rPr lang="es-ES" sz="2800" dirty="0"/>
              <a:t> ILO-</a:t>
            </a:r>
            <a:r>
              <a:rPr lang="es-ES" sz="2800" dirty="0" err="1"/>
              <a:t>European</a:t>
            </a:r>
            <a:r>
              <a:rPr lang="es-ES" sz="2800" dirty="0"/>
              <a:t> </a:t>
            </a:r>
            <a:r>
              <a:rPr lang="es-ES" sz="2800" dirty="0" err="1"/>
              <a:t>Commission</a:t>
            </a:r>
            <a:r>
              <a:rPr lang="es-ES" sz="2800" dirty="0"/>
              <a:t> &amp; UNAM</a:t>
            </a:r>
          </a:p>
          <a:p>
            <a:endParaRPr lang="es-ES" sz="2800" dirty="0"/>
          </a:p>
          <a:p>
            <a:r>
              <a:rPr lang="es-ES" sz="2300" dirty="0"/>
              <a:t>Carrillo, </a:t>
            </a:r>
            <a:r>
              <a:rPr lang="es-ES" sz="2300" dirty="0" err="1"/>
              <a:t>Martinez</a:t>
            </a:r>
            <a:r>
              <a:rPr lang="es-ES" sz="2300" dirty="0"/>
              <a:t>, </a:t>
            </a:r>
            <a:r>
              <a:rPr lang="es-ES" sz="2300" dirty="0" err="1"/>
              <a:t>Lopez</a:t>
            </a:r>
            <a:r>
              <a:rPr lang="es-ES" sz="2300" dirty="0"/>
              <a:t> &amp; Diaz, </a:t>
            </a:r>
            <a:r>
              <a:rPr lang="es-ES" sz="2300" dirty="0" err="1"/>
              <a:t>The</a:t>
            </a:r>
            <a:r>
              <a:rPr lang="es-ES" sz="2300" dirty="0"/>
              <a:t> automotive sector in </a:t>
            </a:r>
            <a:r>
              <a:rPr lang="es-ES" sz="2300" dirty="0" err="1"/>
              <a:t>Mexico</a:t>
            </a:r>
            <a:r>
              <a:rPr lang="es-ES" sz="2300" dirty="0"/>
              <a:t>: </a:t>
            </a:r>
            <a:r>
              <a:rPr lang="es-ES" sz="2300" dirty="0" err="1"/>
              <a:t>The</a:t>
            </a:r>
            <a:r>
              <a:rPr lang="es-ES" sz="2300" dirty="0"/>
              <a:t> </a:t>
            </a:r>
            <a:r>
              <a:rPr lang="es-ES" sz="2300" dirty="0" err="1"/>
              <a:t>impact</a:t>
            </a:r>
            <a:r>
              <a:rPr lang="es-ES" sz="2300" dirty="0"/>
              <a:t> </a:t>
            </a:r>
            <a:r>
              <a:rPr lang="es-ES" sz="2300" dirty="0" err="1"/>
              <a:t>of</a:t>
            </a:r>
            <a:r>
              <a:rPr lang="es-ES" sz="2300" dirty="0"/>
              <a:t> </a:t>
            </a:r>
            <a:r>
              <a:rPr lang="es-ES" sz="2300" dirty="0" err="1"/>
              <a:t>automation</a:t>
            </a:r>
            <a:r>
              <a:rPr lang="es-ES" sz="2300" dirty="0"/>
              <a:t> and </a:t>
            </a:r>
            <a:r>
              <a:rPr lang="es-ES" sz="2300" dirty="0" err="1"/>
              <a:t>digitalization</a:t>
            </a:r>
            <a:r>
              <a:rPr lang="es-ES" sz="2300" dirty="0"/>
              <a:t> </a:t>
            </a:r>
            <a:r>
              <a:rPr lang="es-ES" sz="2300" dirty="0" err="1"/>
              <a:t>on</a:t>
            </a:r>
            <a:r>
              <a:rPr lang="es-ES" sz="2300" dirty="0"/>
              <a:t> </a:t>
            </a:r>
            <a:r>
              <a:rPr lang="es-ES" sz="2300" dirty="0" err="1"/>
              <a:t>employment</a:t>
            </a:r>
            <a:r>
              <a:rPr lang="es-ES" sz="2300" dirty="0"/>
              <a:t>, </a:t>
            </a:r>
            <a:r>
              <a:rPr lang="es-ES" sz="2300" dirty="0" err="1"/>
              <a:t>Research</a:t>
            </a:r>
            <a:r>
              <a:rPr lang="es-ES" sz="2300" dirty="0"/>
              <a:t> </a:t>
            </a:r>
            <a:r>
              <a:rPr lang="es-ES" sz="2300" dirty="0" err="1"/>
              <a:t>Paper</a:t>
            </a:r>
            <a:r>
              <a:rPr lang="es-ES" sz="2300" dirty="0"/>
              <a:t> no. 15, ILO-</a:t>
            </a:r>
            <a:r>
              <a:rPr lang="es-ES" sz="2300" dirty="0" err="1"/>
              <a:t>European</a:t>
            </a:r>
            <a:r>
              <a:rPr lang="es-ES" sz="2300" dirty="0"/>
              <a:t> </a:t>
            </a:r>
            <a:r>
              <a:rPr lang="es-ES" sz="2300" dirty="0" err="1"/>
              <a:t>Commission</a:t>
            </a:r>
            <a:r>
              <a:rPr lang="es-ES" sz="2300" dirty="0"/>
              <a:t>, </a:t>
            </a:r>
            <a:r>
              <a:rPr lang="es-ES" sz="2300" dirty="0" err="1"/>
              <a:t>Geneve</a:t>
            </a:r>
            <a:r>
              <a:rPr lang="es-ES" sz="2300" dirty="0"/>
              <a:t>, April 2023.</a:t>
            </a:r>
          </a:p>
          <a:p>
            <a:r>
              <a:rPr lang="es-ES" sz="2300" dirty="0" err="1"/>
              <a:t>Martinez</a:t>
            </a:r>
            <a:r>
              <a:rPr lang="es-ES" sz="2300" dirty="0"/>
              <a:t>, A. </a:t>
            </a:r>
            <a:r>
              <a:rPr lang="es-MX" sz="2300" dirty="0"/>
              <a:t>Impact of electromobility on the auto parts sector: opportunities and challenges</a:t>
            </a:r>
            <a:r>
              <a:rPr lang="es-ES" sz="2300" dirty="0"/>
              <a:t>. DGAPA PAPIIT Project IN305525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500">
                <a:solidFill>
                  <a:srgbClr val="FFFFFF"/>
                </a:solidFill>
              </a:rPr>
              <a:t>Study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algn="just"/>
            <a:r>
              <a:rPr lang="es-MX" sz="2400" dirty="0"/>
              <a:t>Analyze how the twin transition is implemented at TMMGT.</a:t>
            </a:r>
          </a:p>
          <a:p>
            <a:endParaRPr lang="es-MX" sz="2400" dirty="0"/>
          </a:p>
          <a:p>
            <a:pPr algn="just"/>
            <a:r>
              <a:rPr lang="es-MX" sz="2400" dirty="0"/>
              <a:t>Understand tensions between digitalization and sustainability.</a:t>
            </a:r>
          </a:p>
          <a:p>
            <a:endParaRPr lang="es-MX" sz="2400" dirty="0"/>
          </a:p>
          <a:p>
            <a:pPr algn="just"/>
            <a:r>
              <a:rPr lang="es-MX" sz="2400" dirty="0"/>
              <a:t>Explore the role of local capabilities versus global decisions.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500">
                <a:solidFill>
                  <a:srgbClr val="FFFFFF"/>
                </a:solidFill>
              </a:rPr>
              <a:t>Conceptual Framework: Twin Transition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1D223-11B2-6841-8A5E-4E806B66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659" y="133814"/>
            <a:ext cx="4594302" cy="15165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930984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MX" sz="2000"/>
          </a:p>
          <a:p>
            <a:pPr algn="just"/>
            <a:r>
              <a:rPr lang="es-MX" sz="2000"/>
              <a:t>Convergence of digitalization and sustainability.</a:t>
            </a:r>
          </a:p>
          <a:p>
            <a:pPr algn="just"/>
            <a:r>
              <a:rPr lang="es-MX" sz="2000"/>
              <a:t>Promoted by EU industrial policy.</a:t>
            </a:r>
          </a:p>
          <a:p>
            <a:pPr algn="just"/>
            <a:r>
              <a:rPr lang="es-MX" sz="2000"/>
              <a:t>Involves organizational redesign and new job profiles.</a:t>
            </a:r>
          </a:p>
          <a:p>
            <a:pPr lvl="1" algn="just"/>
            <a:r>
              <a:rPr lang="en-US" sz="1600"/>
              <a:t>The twin transition demands both technological and organizational redesign.</a:t>
            </a:r>
            <a:endParaRPr lang="es-MX" sz="1600"/>
          </a:p>
          <a:p>
            <a:pPr algn="just"/>
            <a:r>
              <a:rPr lang="es-MX" sz="2000"/>
              <a:t>Tensions arise between incremental </a:t>
            </a:r>
            <a:r>
              <a:rPr lang="es-MX" sz="1200"/>
              <a:t>(</a:t>
            </a:r>
            <a:r>
              <a:rPr lang="en-US" sz="1200"/>
              <a:t>gradual, low-risk improvements)</a:t>
            </a:r>
            <a:r>
              <a:rPr lang="es-MX" sz="1200"/>
              <a:t> </a:t>
            </a:r>
            <a:r>
              <a:rPr lang="es-MX" sz="2000"/>
              <a:t>and disruptive innovation </a:t>
            </a:r>
            <a:r>
              <a:rPr lang="en-US" sz="1200"/>
              <a:t>(radical shifts that challenge existing models), </a:t>
            </a:r>
            <a:r>
              <a:rPr lang="en-US" sz="2000"/>
              <a:t>shaping how firms navigate the twin transition.</a:t>
            </a:r>
            <a:endParaRPr lang="es-MX" sz="2000"/>
          </a:p>
          <a:p>
            <a:pPr algn="just"/>
            <a:r>
              <a:rPr lang="en-US" sz="2000"/>
              <a:t>Two-speed” transitions: digital and green changes often advance at different paces. 	Innovation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456AE-CEC7-FD4A-A4DE-3D14225E7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31" y="5196817"/>
            <a:ext cx="1112320" cy="1112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500">
                <a:solidFill>
                  <a:srgbClr val="FFFFFF"/>
                </a:solidFill>
              </a:rPr>
              <a:t>Global Models in Tension: Toyota vs BYD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numCol="2" anchor="ctr">
            <a:normAutofit/>
          </a:bodyPr>
          <a:lstStyle/>
          <a:p>
            <a:pPr marL="0" indent="0">
              <a:buNone/>
            </a:pPr>
            <a:endParaRPr lang="es-MX" sz="2800" b="1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MX" sz="2800" b="1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MX" sz="2400"/>
          </a:p>
          <a:p>
            <a:endParaRPr lang="es-MX" sz="240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3D40AA-94F8-490D-993B-0D3229739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54301"/>
              </p:ext>
            </p:extLst>
          </p:nvPr>
        </p:nvGraphicFramePr>
        <p:xfrm>
          <a:off x="3378411" y="544869"/>
          <a:ext cx="5284473" cy="5160543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761491">
                  <a:extLst>
                    <a:ext uri="{9D8B030D-6E8A-4147-A177-3AD203B41FA5}">
                      <a16:colId xmlns:a16="http://schemas.microsoft.com/office/drawing/2014/main" val="2852548725"/>
                    </a:ext>
                  </a:extLst>
                </a:gridCol>
                <a:gridCol w="1761491">
                  <a:extLst>
                    <a:ext uri="{9D8B030D-6E8A-4147-A177-3AD203B41FA5}">
                      <a16:colId xmlns:a16="http://schemas.microsoft.com/office/drawing/2014/main" val="2069170518"/>
                    </a:ext>
                  </a:extLst>
                </a:gridCol>
                <a:gridCol w="1761491">
                  <a:extLst>
                    <a:ext uri="{9D8B030D-6E8A-4147-A177-3AD203B41FA5}">
                      <a16:colId xmlns:a16="http://schemas.microsoft.com/office/drawing/2014/main" val="234004272"/>
                    </a:ext>
                  </a:extLst>
                </a:gridCol>
              </a:tblGrid>
              <a:tr h="260010"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1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solidFill>
                            <a:srgbClr val="FFFF00"/>
                          </a:solidFill>
                        </a:rPr>
                        <a:t>TOYOTA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1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solidFill>
                            <a:srgbClr val="FFFF00"/>
                          </a:solidFill>
                        </a:rPr>
                        <a:t>BYD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825405"/>
                  </a:ext>
                </a:extLst>
              </a:tr>
              <a:tr h="40857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Gradual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Disruptive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925694"/>
                  </a:ext>
                </a:extLst>
              </a:tr>
              <a:tr h="161190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Priority technology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Multipath way strategy: Hybrids, plug-ins, </a:t>
                      </a:r>
                      <a:r>
                        <a:rPr lang="en-US" err="1"/>
                        <a:t>BEVs</a:t>
                      </a:r>
                      <a:r>
                        <a:rPr lang="en-US"/>
                        <a:t>, 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/>
                        <a:t>Full </a:t>
                      </a:r>
                      <a:r>
                        <a:rPr lang="es-MX" sz="1800" err="1"/>
                        <a:t>electrification</a:t>
                      </a:r>
                      <a:r>
                        <a:rPr lang="es-MX" sz="1800"/>
                        <a:t> </a:t>
                      </a:r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235093"/>
                  </a:ext>
                </a:extLst>
              </a:tr>
              <a:tr h="10074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Type of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Selective integration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Vertical integration</a:t>
                      </a: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722873"/>
                  </a:ext>
                </a:extLst>
              </a:tr>
              <a:tr h="13096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Type of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Selective digital transformation, aligned with the principles of TPS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Rapid expansion in emerging markets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83525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B7E3CC8-3162-1C46-93E1-D7516EF22562}"/>
              </a:ext>
            </a:extLst>
          </p:cNvPr>
          <p:cNvSpPr/>
          <p:nvPr/>
        </p:nvSpPr>
        <p:spPr>
          <a:xfrm>
            <a:off x="3274502" y="5958540"/>
            <a:ext cx="54922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/>
              <a:t>These contrasting strategies show how legacy and emerging automakers approach the twin transition with different timelines, risks, and regional priorities.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000">
                <a:solidFill>
                  <a:srgbClr val="FFFFFF"/>
                </a:solidFill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s-MX" sz="2400" dirty="0"/>
              <a:t>Qualitative case study approach.</a:t>
            </a:r>
          </a:p>
          <a:p>
            <a:r>
              <a:rPr lang="es-MX" sz="2400" dirty="0"/>
              <a:t>23 interviews conducted between 2021 and 2025.</a:t>
            </a:r>
          </a:p>
          <a:p>
            <a:r>
              <a:rPr lang="es-MX" sz="2400" dirty="0"/>
              <a:t>Thematic analysis (Braun &amp; Clarke, 2006).</a:t>
            </a:r>
          </a:p>
          <a:p>
            <a:r>
              <a:rPr lang="es-MX" sz="2400" dirty="0"/>
              <a:t>Key informants from various hierarchical levels and functional areas of TMMGT, including innovation, maintenance, engineering, human resources, technological development, and the presidency.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500" dirty="0">
                <a:solidFill>
                  <a:srgbClr val="FFFFFF"/>
                </a:solidFill>
              </a:rPr>
              <a:t>TMMGT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098" y="646399"/>
            <a:ext cx="4916510" cy="6111240"/>
          </a:xfrm>
        </p:spPr>
        <p:txBody>
          <a:bodyPr anchor="ctr">
            <a:normAutofit lnSpcReduction="10000"/>
          </a:bodyPr>
          <a:lstStyle/>
          <a:p>
            <a:r>
              <a:rPr lang="es-MX" sz="2400" dirty="0"/>
              <a:t>Located in Apaseo el Grande, Guanajuato, Mexico.</a:t>
            </a:r>
          </a:p>
          <a:p>
            <a:pPr marL="457200" lvl="1" indent="0">
              <a:buNone/>
            </a:pPr>
            <a:r>
              <a:rPr lang="es-MX" sz="1400" dirty="0"/>
              <a:t>Sits on 620 hectares of land, 2400m2 of construction</a:t>
            </a:r>
          </a:p>
          <a:p>
            <a:pPr marL="457200" lvl="1" indent="0">
              <a:buNone/>
            </a:pPr>
            <a:r>
              <a:rPr lang="es-MX" sz="1400" dirty="0"/>
              <a:t>Strategic location and infrastructure</a:t>
            </a:r>
          </a:p>
          <a:p>
            <a:pPr marL="457200" lvl="1" indent="0">
              <a:buNone/>
            </a:pPr>
            <a:r>
              <a:rPr lang="es-MX" sz="1400" dirty="0"/>
              <a:t>Local integration and human capital</a:t>
            </a:r>
          </a:p>
          <a:p>
            <a:r>
              <a:rPr lang="es-MX" sz="2400" dirty="0"/>
              <a:t>Started operations in 2019 (Tacoma production).</a:t>
            </a:r>
          </a:p>
          <a:p>
            <a:pPr marL="0" indent="0">
              <a:buNone/>
            </a:pPr>
            <a:r>
              <a:rPr lang="en-US" sz="1400" dirty="0"/>
              <a:t>	🚗   </a:t>
            </a:r>
            <a:r>
              <a:rPr lang="en-US" sz="1400" i="1" dirty="0"/>
              <a:t>Initial investment of $700M USD.</a:t>
            </a:r>
            <a:br>
              <a:rPr lang="en-US" sz="1400" dirty="0"/>
            </a:br>
            <a:r>
              <a:rPr lang="en-US" sz="1400" dirty="0"/>
              <a:t>	📈   </a:t>
            </a:r>
            <a:r>
              <a:rPr lang="en-US" sz="1400" i="1" dirty="0"/>
              <a:t>Production grew: 100,000 units in 2021-  138,000  </a:t>
            </a:r>
          </a:p>
          <a:p>
            <a:pPr marL="0" indent="0">
              <a:buNone/>
            </a:pPr>
            <a:r>
              <a:rPr lang="en-US" sz="1400" i="1" dirty="0"/>
              <a:t>                   in 2022- 123,000 in 2023- 138,000 in 2024.</a:t>
            </a:r>
            <a:endParaRPr lang="es-MX" sz="2400" dirty="0"/>
          </a:p>
          <a:p>
            <a:r>
              <a:rPr lang="es-MX" sz="2400" dirty="0"/>
              <a:t>Designed from scratch: energy efficiency and lean focus.</a:t>
            </a:r>
          </a:p>
          <a:p>
            <a:pPr marL="0" indent="0">
              <a:buNone/>
            </a:pPr>
            <a:r>
              <a:rPr lang="en-US" sz="1400" dirty="0"/>
              <a:t>	🌱.  </a:t>
            </a:r>
            <a:r>
              <a:rPr lang="en-US" sz="1400" i="1" dirty="0"/>
              <a:t>Recycles 80% of its water; 20% reused for irrigation.</a:t>
            </a:r>
            <a:br>
              <a:rPr lang="en-US" sz="1400" dirty="0"/>
            </a:br>
            <a:r>
              <a:rPr lang="en-US" sz="1400" dirty="0"/>
              <a:t>	⚙️   </a:t>
            </a:r>
            <a:r>
              <a:rPr lang="en-US" sz="1400" i="1" dirty="0"/>
              <a:t>Built around the Toyota Production System (TPS): </a:t>
            </a:r>
          </a:p>
          <a:p>
            <a:pPr marL="0" indent="0">
              <a:buNone/>
            </a:pPr>
            <a:r>
              <a:rPr lang="en-US" sz="1400" i="1" dirty="0"/>
              <a:t>                    Just-in-time, Kaizen, and </a:t>
            </a:r>
            <a:r>
              <a:rPr lang="en-US" sz="1400" i="1" dirty="0" err="1"/>
              <a:t>Jidoka</a:t>
            </a:r>
            <a:r>
              <a:rPr lang="en-US" sz="1400" i="1" dirty="0"/>
              <a:t>.</a:t>
            </a:r>
            <a:endParaRPr lang="es-MX" sz="2400" dirty="0"/>
          </a:p>
          <a:p>
            <a:r>
              <a:rPr lang="es-MX" sz="2400" dirty="0"/>
              <a:t>Peripheral subsidiary with limited strategic autonomy.</a:t>
            </a:r>
          </a:p>
          <a:p>
            <a:pPr marL="0" indent="0">
              <a:buNone/>
            </a:pPr>
            <a:r>
              <a:rPr lang="en-US" sz="1400" dirty="0"/>
              <a:t>	📋   </a:t>
            </a:r>
            <a:r>
              <a:rPr lang="en-US" sz="1400" i="1" dirty="0"/>
              <a:t>Follows global TPS with local adaptations.</a:t>
            </a:r>
            <a:br>
              <a:rPr lang="en-US" sz="1400" dirty="0"/>
            </a:br>
            <a:r>
              <a:rPr lang="en-US" sz="1400" dirty="0"/>
              <a:t>	       </a:t>
            </a:r>
            <a:r>
              <a:rPr lang="en-US" sz="1400" i="1" dirty="0"/>
              <a:t>Operates under a flat organizational structure </a:t>
            </a:r>
          </a:p>
          <a:p>
            <a:pPr marL="0" indent="0">
              <a:buNone/>
            </a:pPr>
            <a:r>
              <a:rPr lang="en-US" sz="1400" i="1" dirty="0"/>
              <a:t>                   with 7 hierarchical levels;</a:t>
            </a:r>
            <a:endParaRPr lang="es-MX" sz="2400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76B7FFE-8485-4761-9290-E0B22EFA26A2}"/>
              </a:ext>
            </a:extLst>
          </p:cNvPr>
          <p:cNvSpPr/>
          <p:nvPr/>
        </p:nvSpPr>
        <p:spPr>
          <a:xfrm>
            <a:off x="3369604" y="5471995"/>
            <a:ext cx="383692" cy="379830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6C42F-2499-49B6-99D7-5918CD61C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818" y="830358"/>
            <a:ext cx="582353" cy="530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23F782-8099-48EC-A838-98DA66F1F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473" y="1752811"/>
            <a:ext cx="424823" cy="4248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2" y="923139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200" err="1">
                <a:solidFill>
                  <a:srgbClr val="FFFFFF"/>
                </a:solidFill>
              </a:rPr>
              <a:t>Progressive</a:t>
            </a:r>
            <a:r>
              <a:rPr lang="es-MX" sz="3200">
                <a:solidFill>
                  <a:srgbClr val="FFFFFF"/>
                </a:solidFill>
              </a:rPr>
              <a:t> </a:t>
            </a:r>
            <a:r>
              <a:rPr lang="es-MX" sz="3200" err="1">
                <a:solidFill>
                  <a:srgbClr val="FFFFFF"/>
                </a:solidFill>
              </a:rPr>
              <a:t>Digitalization</a:t>
            </a:r>
            <a:r>
              <a:rPr lang="es-MX" sz="3200">
                <a:solidFill>
                  <a:srgbClr val="FFFFFF"/>
                </a:solidFill>
              </a:rPr>
              <a:t> and </a:t>
            </a:r>
            <a:r>
              <a:rPr lang="es-MX" sz="3200" err="1">
                <a:solidFill>
                  <a:srgbClr val="FFFFFF"/>
                </a:solidFill>
              </a:rPr>
              <a:t>Automation</a:t>
            </a:r>
            <a:endParaRPr lang="es-MX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391886"/>
            <a:ext cx="4916510" cy="6080166"/>
          </a:xfrm>
        </p:spPr>
        <p:txBody>
          <a:bodyPr anchor="ctr">
            <a:normAutofit fontScale="92500" lnSpcReduction="10000"/>
          </a:bodyPr>
          <a:lstStyle/>
          <a:p>
            <a:r>
              <a:rPr lang="es-MX" sz="2400"/>
              <a:t>Gradual adoption of automation in bodywork, stamping, and </a:t>
            </a:r>
            <a:r>
              <a:rPr lang="es-MX" sz="2400" err="1"/>
              <a:t>logistics</a:t>
            </a:r>
            <a:r>
              <a:rPr lang="es-MX" sz="2400"/>
              <a:t>.</a:t>
            </a:r>
          </a:p>
          <a:p>
            <a:endParaRPr lang="es-MX" sz="2400"/>
          </a:p>
          <a:p>
            <a:endParaRPr lang="es-MX" sz="2400"/>
          </a:p>
          <a:p>
            <a:endParaRPr lang="es-MX" sz="2400"/>
          </a:p>
          <a:p>
            <a:endParaRPr lang="es-MX" sz="2400"/>
          </a:p>
          <a:p>
            <a:endParaRPr lang="es-MX" sz="2400"/>
          </a:p>
          <a:p>
            <a:endParaRPr lang="es-MX" sz="2400"/>
          </a:p>
          <a:p>
            <a:endParaRPr lang="es-MX" sz="2400"/>
          </a:p>
          <a:p>
            <a:pPr lvl="1"/>
            <a:endParaRPr lang="es-MX" sz="1000"/>
          </a:p>
          <a:p>
            <a:r>
              <a:rPr lang="es-MX" sz="2400" err="1"/>
              <a:t>Internal</a:t>
            </a:r>
            <a:r>
              <a:rPr lang="es-MX" sz="2400"/>
              <a:t> </a:t>
            </a:r>
            <a:r>
              <a:rPr lang="es-MX" sz="2400" err="1"/>
              <a:t>development</a:t>
            </a:r>
            <a:r>
              <a:rPr lang="es-MX" sz="2400"/>
              <a:t> and local </a:t>
            </a:r>
            <a:r>
              <a:rPr lang="es-MX" sz="2400" err="1"/>
              <a:t>collaboration</a:t>
            </a:r>
            <a:r>
              <a:rPr lang="es-MX" sz="2400"/>
              <a:t> (</a:t>
            </a:r>
            <a:r>
              <a:rPr lang="es-MX" sz="2400" err="1"/>
              <a:t>e.g</a:t>
            </a:r>
            <a:r>
              <a:rPr lang="es-MX" sz="2400"/>
              <a:t>., </a:t>
            </a:r>
            <a:r>
              <a:rPr lang="es-MX" sz="2400" err="1"/>
              <a:t>RFID</a:t>
            </a:r>
            <a:r>
              <a:rPr lang="es-MX" sz="2400"/>
              <a:t> </a:t>
            </a:r>
            <a:r>
              <a:rPr lang="es-MX" sz="2400" err="1"/>
              <a:t>drone</a:t>
            </a:r>
            <a:r>
              <a:rPr lang="es-MX" sz="2400"/>
              <a:t> </a:t>
            </a:r>
            <a:r>
              <a:rPr lang="es-MX" sz="2400" err="1"/>
              <a:t>system</a:t>
            </a:r>
            <a:r>
              <a:rPr lang="es-MX" sz="2400"/>
              <a:t>).</a:t>
            </a:r>
          </a:p>
          <a:p>
            <a:pPr lvl="1"/>
            <a:r>
              <a:rPr lang="en-US" sz="1050" b="1"/>
              <a:t>RFID drone system</a:t>
            </a:r>
            <a:r>
              <a:rPr lang="en-US" sz="1050"/>
              <a:t>: reduced audit time in trailer yard from 4 hours to 30 minutes by enabling fast supply location.</a:t>
            </a:r>
          </a:p>
          <a:p>
            <a:r>
              <a:rPr lang="es-MX" sz="2400"/>
              <a:t>Integration with lean principles enhances sustainability.</a:t>
            </a:r>
          </a:p>
          <a:p>
            <a:r>
              <a:rPr lang="es-MX" sz="2400"/>
              <a:t>Solutions scaled to global Toyota database.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A8DA3F9-8CF5-4128-974D-7257272A04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438769"/>
              </p:ext>
            </p:extLst>
          </p:nvPr>
        </p:nvGraphicFramePr>
        <p:xfrm>
          <a:off x="3119598" y="1244367"/>
          <a:ext cx="3155051" cy="238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7C730CA-3B87-4DF7-9765-46BCEE313C47}"/>
              </a:ext>
            </a:extLst>
          </p:cNvPr>
          <p:cNvSpPr/>
          <p:nvPr/>
        </p:nvSpPr>
        <p:spPr>
          <a:xfrm>
            <a:off x="6489177" y="1368765"/>
            <a:ext cx="2518210" cy="2140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1" indent="-171450">
              <a:buFont typeface="Arial" panose="020B0604020202020204" pitchFamily="34" charset="0"/>
              <a:buChar char="•"/>
            </a:pPr>
            <a:endParaRPr lang="es-MX" sz="1100"/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s-MX" sz="110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s-MX" sz="1100" b="1" err="1"/>
              <a:t>Stamping</a:t>
            </a:r>
            <a:r>
              <a:rPr lang="es-MX" sz="1100"/>
              <a:t>- 12 robots/  5.6% </a:t>
            </a:r>
            <a:r>
              <a:rPr lang="es-MX" sz="1100" err="1"/>
              <a:t>employees</a:t>
            </a:r>
            <a:endParaRPr lang="es-MX" sz="110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100" b="1" i="0" u="none" strike="noStrike" baseline="0">
                <a:latin typeface="NotoSans"/>
              </a:rPr>
              <a:t>Press: </a:t>
            </a:r>
            <a:r>
              <a:rPr lang="en-US" sz="1100" b="0" i="0" u="none" strike="noStrike" baseline="0">
                <a:latin typeface="NotoSans"/>
              </a:rPr>
              <a:t>latest technology generation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100" b="1" i="0" u="none" strike="noStrike" baseline="0">
                <a:latin typeface="NotoSans"/>
              </a:rPr>
              <a:t>Body</a:t>
            </a:r>
            <a:r>
              <a:rPr lang="en-US" sz="1100" b="0" i="0" u="none" strike="noStrike" baseline="0">
                <a:latin typeface="NotoSans"/>
              </a:rPr>
              <a:t>: 58 robots, 1 robot for training, 4 </a:t>
            </a:r>
            <a:r>
              <a:rPr lang="en-US" sz="1100" b="0" i="0" u="none" strike="noStrike" baseline="0" err="1">
                <a:latin typeface="NotoSans"/>
              </a:rPr>
              <a:t>AGVs</a:t>
            </a:r>
            <a:r>
              <a:rPr lang="en-US" sz="1100" b="0" i="0" u="none" strike="noStrike" baseline="0">
                <a:latin typeface="NotoSans"/>
              </a:rPr>
              <a:t>, and an automatic transporter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100" b="1"/>
              <a:t>Welding</a:t>
            </a:r>
            <a:r>
              <a:rPr lang="en-US" sz="1100"/>
              <a:t>: 50 % automated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s-MX" sz="1100" b="1" err="1"/>
              <a:t>Painting</a:t>
            </a:r>
            <a:r>
              <a:rPr lang="es-MX" sz="1100"/>
              <a:t>: </a:t>
            </a:r>
            <a:r>
              <a:rPr lang="es-MX" sz="1100" err="1"/>
              <a:t>highly</a:t>
            </a:r>
            <a:r>
              <a:rPr lang="es-MX" sz="1100"/>
              <a:t> </a:t>
            </a:r>
            <a:r>
              <a:rPr lang="es-MX" sz="1100" err="1"/>
              <a:t>automated</a:t>
            </a:r>
            <a:r>
              <a:rPr lang="es-MX" sz="1100"/>
              <a:t>, </a:t>
            </a:r>
            <a:r>
              <a:rPr lang="es-MX" sz="1100" err="1"/>
              <a:t>concentrate</a:t>
            </a:r>
            <a:r>
              <a:rPr lang="es-MX" sz="1100"/>
              <a:t> 16.9% </a:t>
            </a:r>
            <a:r>
              <a:rPr lang="es-MX" sz="1100" err="1"/>
              <a:t>of</a:t>
            </a:r>
            <a:r>
              <a:rPr lang="es-MX" sz="1100"/>
              <a:t> </a:t>
            </a:r>
            <a:r>
              <a:rPr lang="es-MX" sz="1100" err="1"/>
              <a:t>employees</a:t>
            </a:r>
            <a:endParaRPr lang="es-MX" sz="110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100" b="1"/>
              <a:t>Assembly and quality</a:t>
            </a:r>
            <a:r>
              <a:rPr lang="en-US" sz="1100"/>
              <a:t>: mostly manual, 46.9% employees</a:t>
            </a:r>
            <a:endParaRPr lang="es-MX" sz="1100"/>
          </a:p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200">
                <a:solidFill>
                  <a:srgbClr val="FFFFFF"/>
                </a:solidFill>
              </a:rPr>
              <a:t>AI and Emerging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893824"/>
          </a:xfrm>
        </p:spPr>
        <p:txBody>
          <a:bodyPr anchor="ctr">
            <a:normAutofit/>
          </a:bodyPr>
          <a:lstStyle/>
          <a:p>
            <a:r>
              <a:rPr lang="es-MX" sz="2400"/>
              <a:t>Solutions developed in-house with university support.</a:t>
            </a:r>
          </a:p>
          <a:p>
            <a:pPr lvl="1"/>
            <a:r>
              <a:rPr lang="en-US" sz="1050" b="1"/>
              <a:t>TMMGT–UAQ collaboration (2021–2022):</a:t>
            </a:r>
            <a:r>
              <a:rPr lang="en-US" sz="1050"/>
              <a:t> co-developed 5 Industry 4.0 projects through joint engineering teams, some examples:</a:t>
            </a:r>
          </a:p>
          <a:p>
            <a:pPr marL="457200" lvl="1" indent="0">
              <a:buNone/>
            </a:pPr>
            <a:endParaRPr lang="es-MX" sz="1800"/>
          </a:p>
          <a:p>
            <a:endParaRPr lang="es-MX" sz="2400"/>
          </a:p>
          <a:p>
            <a:endParaRPr lang="es-MX" sz="2400"/>
          </a:p>
          <a:p>
            <a:endParaRPr lang="es-MX" sz="2400"/>
          </a:p>
          <a:p>
            <a:pPr marL="0" indent="0">
              <a:buNone/>
            </a:pPr>
            <a:endParaRPr lang="es-MX" sz="2400"/>
          </a:p>
          <a:p>
            <a:pPr algn="just"/>
            <a:r>
              <a:rPr lang="es-MX" sz="2400"/>
              <a:t>COVID-19 </a:t>
            </a:r>
            <a:r>
              <a:rPr lang="es-MX" sz="2400" err="1"/>
              <a:t>challenges</a:t>
            </a:r>
            <a:r>
              <a:rPr lang="es-MX" sz="2400"/>
              <a:t> </a:t>
            </a:r>
            <a:r>
              <a:rPr lang="es-MX" sz="2400" err="1"/>
              <a:t>catalyzed</a:t>
            </a:r>
            <a:r>
              <a:rPr lang="es-MX" sz="2400"/>
              <a:t> </a:t>
            </a:r>
            <a:r>
              <a:rPr lang="es-MX" sz="2400" err="1"/>
              <a:t>internal</a:t>
            </a:r>
            <a:r>
              <a:rPr lang="es-MX" sz="2400"/>
              <a:t> </a:t>
            </a:r>
            <a:r>
              <a:rPr lang="es-MX" sz="2400" err="1"/>
              <a:t>innovation</a:t>
            </a:r>
            <a:r>
              <a:rPr lang="es-MX" sz="2400"/>
              <a:t>.</a:t>
            </a:r>
          </a:p>
          <a:p>
            <a:endParaRPr lang="es-MX" sz="240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A9569E-718B-49D6-A9C2-896C60F9A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605860"/>
              </p:ext>
            </p:extLst>
          </p:nvPr>
        </p:nvGraphicFramePr>
        <p:xfrm>
          <a:off x="3626782" y="2782267"/>
          <a:ext cx="4976443" cy="1691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8772">
                  <a:extLst>
                    <a:ext uri="{9D8B030D-6E8A-4147-A177-3AD203B41FA5}">
                      <a16:colId xmlns:a16="http://schemas.microsoft.com/office/drawing/2014/main" val="4184153420"/>
                    </a:ext>
                  </a:extLst>
                </a:gridCol>
                <a:gridCol w="1599356">
                  <a:extLst>
                    <a:ext uri="{9D8B030D-6E8A-4147-A177-3AD203B41FA5}">
                      <a16:colId xmlns:a16="http://schemas.microsoft.com/office/drawing/2014/main" val="4118256513"/>
                    </a:ext>
                  </a:extLst>
                </a:gridCol>
                <a:gridCol w="2218315">
                  <a:extLst>
                    <a:ext uri="{9D8B030D-6E8A-4147-A177-3AD203B41FA5}">
                      <a16:colId xmlns:a16="http://schemas.microsoft.com/office/drawing/2014/main" val="2718114300"/>
                    </a:ext>
                  </a:extLst>
                </a:gridCol>
              </a:tblGrid>
              <a:tr h="234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Feature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Problem Solved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Automation Solution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4666486"/>
                  </a:ext>
                </a:extLst>
              </a:tr>
              <a:tr h="4854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Weld Burr Detection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Burrs compromise quality and safety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🔧 1 robot with vision system replaces manual inspection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70437852"/>
                  </a:ext>
                </a:extLst>
              </a:tr>
              <a:tr h="4854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Fault Trend Monitoring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Equipment failures = overtime &amp; errors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📊 Predictive software + sensors send alerts &amp; solutions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67854920"/>
                  </a:ext>
                </a:extLst>
              </a:tr>
              <a:tr h="4854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Hard-to-Reach Areas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Manual checks difficult in confined zones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🤖 AVS “rovers” (</a:t>
                      </a:r>
                      <a:r>
                        <a:rPr lang="en-US" sz="1200" err="1">
                          <a:effectLst/>
                        </a:rPr>
                        <a:t>AGVs</a:t>
                      </a:r>
                      <a:r>
                        <a:rPr lang="en-US" sz="1200">
                          <a:effectLst/>
                        </a:rPr>
                        <a:t> with AI) detect errors autonomously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122856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000">
                <a:solidFill>
                  <a:srgbClr val="FFFFFF"/>
                </a:solidFill>
              </a:rPr>
              <a:t>Green Transition: Multipathway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 lnSpcReduction="10000"/>
          </a:bodyPr>
          <a:lstStyle/>
          <a:p>
            <a:r>
              <a:rPr lang="es-MX" sz="2400"/>
              <a:t>Hybrid, plug-in hybrid, BEV, and hydrogen </a:t>
            </a:r>
            <a:r>
              <a:rPr lang="es-MX" sz="2400" err="1"/>
              <a:t>vehicles</a:t>
            </a:r>
            <a:r>
              <a:rPr lang="es-MX" sz="2400"/>
              <a:t>.</a:t>
            </a:r>
          </a:p>
          <a:p>
            <a:pPr lvl="1" algn="just"/>
            <a:r>
              <a:rPr lang="en-US" sz="1200"/>
              <a:t>Toyota follows a gradual, flexible path, developing multiple vehicle types in parallel rather than prioritizing full electrification.</a:t>
            </a:r>
            <a:endParaRPr lang="es-MX" sz="1200"/>
          </a:p>
          <a:p>
            <a:r>
              <a:rPr lang="es-MX" sz="2400"/>
              <a:t>Strategy adapted to infrastructure and energy contexts.</a:t>
            </a:r>
          </a:p>
          <a:p>
            <a:pPr lvl="1"/>
            <a:r>
              <a:rPr lang="en-US" sz="1100"/>
              <a:t>Hybrids support decarbonization without depending on charging infrastructure—crucial in contexts like Mexico.</a:t>
            </a:r>
            <a:endParaRPr lang="es-MX" sz="1100"/>
          </a:p>
          <a:p>
            <a:r>
              <a:rPr lang="es-MX" sz="2400"/>
              <a:t>Hybrid Tacoma symbolizes this localized approach.</a:t>
            </a:r>
          </a:p>
          <a:p>
            <a:pPr lvl="1"/>
            <a:endParaRPr lang="en-US" sz="1100"/>
          </a:p>
          <a:p>
            <a:pPr lvl="1"/>
            <a:r>
              <a:rPr lang="en-US" sz="1100"/>
              <a:t>Toyota chose hybrids as a realistic short- and mid-term solution due to limited EV charging infrastructure.</a:t>
            </a:r>
            <a:endParaRPr lang="es-MX" sz="1100"/>
          </a:p>
          <a:p>
            <a:r>
              <a:rPr lang="es-MX" sz="2400"/>
              <a:t>Emphasis on real emissions reductions and pragmatic adaptation.</a:t>
            </a:r>
          </a:p>
          <a:p>
            <a:pPr lvl="1"/>
            <a:r>
              <a:rPr lang="en-US" sz="1200"/>
              <a:t>For Toyota, decarbonization means more than just switching drivetrains—it requires clean energy. Otherwise, EVs simply shift pollution from tailpipes to power plants.</a:t>
            </a:r>
            <a:endParaRPr lang="es-MX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1434</Words>
  <Application>Microsoft Macintosh PowerPoint</Application>
  <PresentationFormat>Presentación en pantalla (4:3)</PresentationFormat>
  <Paragraphs>169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NotoSans</vt:lpstr>
      <vt:lpstr>Office Theme</vt:lpstr>
      <vt:lpstr>Presentación de PowerPoint</vt:lpstr>
      <vt:lpstr>Study Objectives</vt:lpstr>
      <vt:lpstr>Conceptual Framework: Twin Transition</vt:lpstr>
      <vt:lpstr>Global Models in Tension: Toyota vs BYD</vt:lpstr>
      <vt:lpstr>Methodology</vt:lpstr>
      <vt:lpstr>TMMGT Context</vt:lpstr>
      <vt:lpstr>Progressive Digitalization and Automation</vt:lpstr>
      <vt:lpstr>AI and Emerging Technologies</vt:lpstr>
      <vt:lpstr>Green Transition: Multipathway Strategy</vt:lpstr>
      <vt:lpstr>Training and Organizational Culture</vt:lpstr>
      <vt:lpstr>Supplier Relations and Knowledge Co-creation</vt:lpstr>
      <vt:lpstr>Gender and Diversity in Technical Roles</vt:lpstr>
      <vt:lpstr>Discussion: Limits and Learnings</vt:lpstr>
      <vt:lpstr>Conclusions</vt:lpstr>
      <vt:lpstr>Acknowledgements and 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ANONIMO</cp:lastModifiedBy>
  <cp:revision>45</cp:revision>
  <dcterms:created xsi:type="dcterms:W3CDTF">2013-01-27T09:14:16Z</dcterms:created>
  <dcterms:modified xsi:type="dcterms:W3CDTF">2025-06-24T08:14:20Z</dcterms:modified>
  <cp:category/>
</cp:coreProperties>
</file>