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0" d="100"/>
          <a:sy n="60" d="100"/>
        </p:scale>
        <p:origin x="-82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4D8DCA-6150-3445-AF03-A34ACE4461D7}" type="datetimeFigureOut">
              <a:rPr lang="en-US" smtClean="0"/>
              <a:t>26/06/24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6D6BE4-F149-EE4B-9981-0A6103C49E9F}" type="slidenum">
              <a:rPr lang="en-US" smtClean="0"/>
              <a:t>‹#›</a:t>
            </a:fld>
            <a:endParaRPr lang="en-US"/>
          </a:p>
        </p:txBody>
      </p:sp>
    </p:spTree>
    <p:extLst>
      <p:ext uri="{BB962C8B-B14F-4D97-AF65-F5344CB8AC3E}">
        <p14:creationId xmlns:p14="http://schemas.microsoft.com/office/powerpoint/2010/main" val="400166503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Stellantis</a:t>
            </a:r>
            <a:r>
              <a:rPr lang="en-US" dirty="0" smtClean="0"/>
              <a:t> and Samsung SDI in</a:t>
            </a:r>
            <a:r>
              <a:rPr lang="en-US" baseline="0" dirty="0" smtClean="0"/>
              <a:t> Indiana; GM and LG in Ohio (</a:t>
            </a:r>
            <a:r>
              <a:rPr lang="en-US" baseline="0" dirty="0" err="1" smtClean="0"/>
              <a:t>Ultium</a:t>
            </a:r>
            <a:r>
              <a:rPr lang="en-US" baseline="0" dirty="0" smtClean="0"/>
              <a:t> Cells)</a:t>
            </a:r>
            <a:endParaRPr lang="en-US" dirty="0"/>
          </a:p>
        </p:txBody>
      </p:sp>
      <p:sp>
        <p:nvSpPr>
          <p:cNvPr id="4" name="Slide Number Placeholder 3"/>
          <p:cNvSpPr>
            <a:spLocks noGrp="1"/>
          </p:cNvSpPr>
          <p:nvPr>
            <p:ph type="sldNum" sz="quarter" idx="10"/>
          </p:nvPr>
        </p:nvSpPr>
        <p:spPr/>
        <p:txBody>
          <a:bodyPr/>
          <a:lstStyle/>
          <a:p>
            <a:fld id="{3C6D6BE4-F149-EE4B-9981-0A6103C49E9F}" type="slidenum">
              <a:rPr lang="en-US" smtClean="0"/>
              <a:t>12</a:t>
            </a:fld>
            <a:endParaRPr lang="en-US"/>
          </a:p>
        </p:txBody>
      </p:sp>
    </p:spTree>
    <p:extLst>
      <p:ext uri="{BB962C8B-B14F-4D97-AF65-F5344CB8AC3E}">
        <p14:creationId xmlns:p14="http://schemas.microsoft.com/office/powerpoint/2010/main" val="38697796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fr-F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Click to edit Master subtitle style</a:t>
            </a:r>
            <a:endParaRPr lang="en-US"/>
          </a:p>
        </p:txBody>
      </p:sp>
      <p:sp>
        <p:nvSpPr>
          <p:cNvPr id="4" name="Date Placeholder 3"/>
          <p:cNvSpPr>
            <a:spLocks noGrp="1"/>
          </p:cNvSpPr>
          <p:nvPr>
            <p:ph type="dt" sz="half" idx="10"/>
          </p:nvPr>
        </p:nvSpPr>
        <p:spPr/>
        <p:txBody>
          <a:bodyPr/>
          <a:lstStyle/>
          <a:p>
            <a:fld id="{152C77BA-093D-4A4E-AB72-08094AD7CB98}" type="datetimeFigureOut">
              <a:rPr lang="en-US" smtClean="0"/>
              <a:t>26/06/24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A1503B-D995-EE4B-8AFF-BADF46AC95F1}" type="slidenum">
              <a:rPr lang="en-US" smtClean="0"/>
              <a:t>‹#›</a:t>
            </a:fld>
            <a:endParaRPr lang="en-US"/>
          </a:p>
        </p:txBody>
      </p:sp>
    </p:spTree>
    <p:extLst>
      <p:ext uri="{BB962C8B-B14F-4D97-AF65-F5344CB8AC3E}">
        <p14:creationId xmlns:p14="http://schemas.microsoft.com/office/powerpoint/2010/main" val="2596563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Date Placeholder 3"/>
          <p:cNvSpPr>
            <a:spLocks noGrp="1"/>
          </p:cNvSpPr>
          <p:nvPr>
            <p:ph type="dt" sz="half" idx="10"/>
          </p:nvPr>
        </p:nvSpPr>
        <p:spPr/>
        <p:txBody>
          <a:bodyPr/>
          <a:lstStyle/>
          <a:p>
            <a:fld id="{152C77BA-093D-4A4E-AB72-08094AD7CB98}" type="datetimeFigureOut">
              <a:rPr lang="en-US" smtClean="0"/>
              <a:t>26/06/24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A1503B-D995-EE4B-8AFF-BADF46AC95F1}" type="slidenum">
              <a:rPr lang="en-US" smtClean="0"/>
              <a:t>‹#›</a:t>
            </a:fld>
            <a:endParaRPr lang="en-US"/>
          </a:p>
        </p:txBody>
      </p:sp>
    </p:spTree>
    <p:extLst>
      <p:ext uri="{BB962C8B-B14F-4D97-AF65-F5344CB8AC3E}">
        <p14:creationId xmlns:p14="http://schemas.microsoft.com/office/powerpoint/2010/main" val="468942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Date Placeholder 3"/>
          <p:cNvSpPr>
            <a:spLocks noGrp="1"/>
          </p:cNvSpPr>
          <p:nvPr>
            <p:ph type="dt" sz="half" idx="10"/>
          </p:nvPr>
        </p:nvSpPr>
        <p:spPr/>
        <p:txBody>
          <a:bodyPr/>
          <a:lstStyle/>
          <a:p>
            <a:fld id="{152C77BA-093D-4A4E-AB72-08094AD7CB98}" type="datetimeFigureOut">
              <a:rPr lang="en-US" smtClean="0"/>
              <a:t>26/06/24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A1503B-D995-EE4B-8AFF-BADF46AC95F1}" type="slidenum">
              <a:rPr lang="en-US" smtClean="0"/>
              <a:t>‹#›</a:t>
            </a:fld>
            <a:endParaRPr lang="en-US"/>
          </a:p>
        </p:txBody>
      </p:sp>
    </p:spTree>
    <p:extLst>
      <p:ext uri="{BB962C8B-B14F-4D97-AF65-F5344CB8AC3E}">
        <p14:creationId xmlns:p14="http://schemas.microsoft.com/office/powerpoint/2010/main" val="393514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Click to edit Master title style</a:t>
            </a:r>
            <a:endParaRPr lang="en-US"/>
          </a:p>
        </p:txBody>
      </p:sp>
      <p:sp>
        <p:nvSpPr>
          <p:cNvPr id="3" name="Content Placeholder 2"/>
          <p:cNvSpPr>
            <a:spLocks noGrp="1"/>
          </p:cNvSpPr>
          <p:nvPr>
            <p:ph idx="1"/>
          </p:nvPr>
        </p:nvSpPr>
        <p:spPr/>
        <p:txBody>
          <a:body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Date Placeholder 3"/>
          <p:cNvSpPr>
            <a:spLocks noGrp="1"/>
          </p:cNvSpPr>
          <p:nvPr>
            <p:ph type="dt" sz="half" idx="10"/>
          </p:nvPr>
        </p:nvSpPr>
        <p:spPr/>
        <p:txBody>
          <a:bodyPr/>
          <a:lstStyle/>
          <a:p>
            <a:fld id="{152C77BA-093D-4A4E-AB72-08094AD7CB98}" type="datetimeFigureOut">
              <a:rPr lang="en-US" smtClean="0"/>
              <a:t>26/06/24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A1503B-D995-EE4B-8AFF-BADF46AC95F1}" type="slidenum">
              <a:rPr lang="en-US" smtClean="0"/>
              <a:t>‹#›</a:t>
            </a:fld>
            <a:endParaRPr lang="en-US"/>
          </a:p>
        </p:txBody>
      </p:sp>
    </p:spTree>
    <p:extLst>
      <p:ext uri="{BB962C8B-B14F-4D97-AF65-F5344CB8AC3E}">
        <p14:creationId xmlns:p14="http://schemas.microsoft.com/office/powerpoint/2010/main" val="70070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fr-F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Click to edit Master text styles</a:t>
            </a:r>
          </a:p>
        </p:txBody>
      </p:sp>
      <p:sp>
        <p:nvSpPr>
          <p:cNvPr id="4" name="Date Placeholder 3"/>
          <p:cNvSpPr>
            <a:spLocks noGrp="1"/>
          </p:cNvSpPr>
          <p:nvPr>
            <p:ph type="dt" sz="half" idx="10"/>
          </p:nvPr>
        </p:nvSpPr>
        <p:spPr/>
        <p:txBody>
          <a:bodyPr/>
          <a:lstStyle/>
          <a:p>
            <a:fld id="{152C77BA-093D-4A4E-AB72-08094AD7CB98}" type="datetimeFigureOut">
              <a:rPr lang="en-US" smtClean="0"/>
              <a:t>26/06/24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A1503B-D995-EE4B-8AFF-BADF46AC95F1}" type="slidenum">
              <a:rPr lang="en-US" smtClean="0"/>
              <a:t>‹#›</a:t>
            </a:fld>
            <a:endParaRPr lang="en-US"/>
          </a:p>
        </p:txBody>
      </p:sp>
    </p:spTree>
    <p:extLst>
      <p:ext uri="{BB962C8B-B14F-4D97-AF65-F5344CB8AC3E}">
        <p14:creationId xmlns:p14="http://schemas.microsoft.com/office/powerpoint/2010/main" val="3793172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5" name="Date Placeholder 4"/>
          <p:cNvSpPr>
            <a:spLocks noGrp="1"/>
          </p:cNvSpPr>
          <p:nvPr>
            <p:ph type="dt" sz="half" idx="10"/>
          </p:nvPr>
        </p:nvSpPr>
        <p:spPr/>
        <p:txBody>
          <a:bodyPr/>
          <a:lstStyle/>
          <a:p>
            <a:fld id="{152C77BA-093D-4A4E-AB72-08094AD7CB98}" type="datetimeFigureOut">
              <a:rPr lang="en-US" smtClean="0"/>
              <a:t>26/06/24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A1503B-D995-EE4B-8AFF-BADF46AC95F1}" type="slidenum">
              <a:rPr lang="en-US" smtClean="0"/>
              <a:t>‹#›</a:t>
            </a:fld>
            <a:endParaRPr lang="en-US"/>
          </a:p>
        </p:txBody>
      </p:sp>
    </p:spTree>
    <p:extLst>
      <p:ext uri="{BB962C8B-B14F-4D97-AF65-F5344CB8AC3E}">
        <p14:creationId xmlns:p14="http://schemas.microsoft.com/office/powerpoint/2010/main" val="4012111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7" name="Date Placeholder 6"/>
          <p:cNvSpPr>
            <a:spLocks noGrp="1"/>
          </p:cNvSpPr>
          <p:nvPr>
            <p:ph type="dt" sz="half" idx="10"/>
          </p:nvPr>
        </p:nvSpPr>
        <p:spPr/>
        <p:txBody>
          <a:bodyPr/>
          <a:lstStyle/>
          <a:p>
            <a:fld id="{152C77BA-093D-4A4E-AB72-08094AD7CB98}" type="datetimeFigureOut">
              <a:rPr lang="en-US" smtClean="0"/>
              <a:t>26/06/24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A1503B-D995-EE4B-8AFF-BADF46AC95F1}" type="slidenum">
              <a:rPr lang="en-US" smtClean="0"/>
              <a:t>‹#›</a:t>
            </a:fld>
            <a:endParaRPr lang="en-US"/>
          </a:p>
        </p:txBody>
      </p:sp>
    </p:spTree>
    <p:extLst>
      <p:ext uri="{BB962C8B-B14F-4D97-AF65-F5344CB8AC3E}">
        <p14:creationId xmlns:p14="http://schemas.microsoft.com/office/powerpoint/2010/main" val="1837630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Click to edit Master title style</a:t>
            </a:r>
            <a:endParaRPr lang="en-US"/>
          </a:p>
        </p:txBody>
      </p:sp>
      <p:sp>
        <p:nvSpPr>
          <p:cNvPr id="3" name="Date Placeholder 2"/>
          <p:cNvSpPr>
            <a:spLocks noGrp="1"/>
          </p:cNvSpPr>
          <p:nvPr>
            <p:ph type="dt" sz="half" idx="10"/>
          </p:nvPr>
        </p:nvSpPr>
        <p:spPr/>
        <p:txBody>
          <a:bodyPr/>
          <a:lstStyle/>
          <a:p>
            <a:fld id="{152C77BA-093D-4A4E-AB72-08094AD7CB98}" type="datetimeFigureOut">
              <a:rPr lang="en-US" smtClean="0"/>
              <a:t>26/06/24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A1503B-D995-EE4B-8AFF-BADF46AC95F1}" type="slidenum">
              <a:rPr lang="en-US" smtClean="0"/>
              <a:t>‹#›</a:t>
            </a:fld>
            <a:endParaRPr lang="en-US"/>
          </a:p>
        </p:txBody>
      </p:sp>
    </p:spTree>
    <p:extLst>
      <p:ext uri="{BB962C8B-B14F-4D97-AF65-F5344CB8AC3E}">
        <p14:creationId xmlns:p14="http://schemas.microsoft.com/office/powerpoint/2010/main" val="1876164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2C77BA-093D-4A4E-AB72-08094AD7CB98}" type="datetimeFigureOut">
              <a:rPr lang="en-US" smtClean="0"/>
              <a:t>26/06/24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A1503B-D995-EE4B-8AFF-BADF46AC95F1}" type="slidenum">
              <a:rPr lang="en-US" smtClean="0"/>
              <a:t>‹#›</a:t>
            </a:fld>
            <a:endParaRPr lang="en-US"/>
          </a:p>
        </p:txBody>
      </p:sp>
    </p:spTree>
    <p:extLst>
      <p:ext uri="{BB962C8B-B14F-4D97-AF65-F5344CB8AC3E}">
        <p14:creationId xmlns:p14="http://schemas.microsoft.com/office/powerpoint/2010/main" val="4206154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r-F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Click to edit Master text styles</a:t>
            </a:r>
          </a:p>
        </p:txBody>
      </p:sp>
      <p:sp>
        <p:nvSpPr>
          <p:cNvPr id="5" name="Date Placeholder 4"/>
          <p:cNvSpPr>
            <a:spLocks noGrp="1"/>
          </p:cNvSpPr>
          <p:nvPr>
            <p:ph type="dt" sz="half" idx="10"/>
          </p:nvPr>
        </p:nvSpPr>
        <p:spPr/>
        <p:txBody>
          <a:bodyPr/>
          <a:lstStyle/>
          <a:p>
            <a:fld id="{152C77BA-093D-4A4E-AB72-08094AD7CB98}" type="datetimeFigureOut">
              <a:rPr lang="en-US" smtClean="0"/>
              <a:t>26/06/24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A1503B-D995-EE4B-8AFF-BADF46AC95F1}" type="slidenum">
              <a:rPr lang="en-US" smtClean="0"/>
              <a:t>‹#›</a:t>
            </a:fld>
            <a:endParaRPr lang="en-US"/>
          </a:p>
        </p:txBody>
      </p:sp>
    </p:spTree>
    <p:extLst>
      <p:ext uri="{BB962C8B-B14F-4D97-AF65-F5344CB8AC3E}">
        <p14:creationId xmlns:p14="http://schemas.microsoft.com/office/powerpoint/2010/main" val="2596129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r-F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Click to edit Master text styles</a:t>
            </a:r>
          </a:p>
        </p:txBody>
      </p:sp>
      <p:sp>
        <p:nvSpPr>
          <p:cNvPr id="5" name="Date Placeholder 4"/>
          <p:cNvSpPr>
            <a:spLocks noGrp="1"/>
          </p:cNvSpPr>
          <p:nvPr>
            <p:ph type="dt" sz="half" idx="10"/>
          </p:nvPr>
        </p:nvSpPr>
        <p:spPr/>
        <p:txBody>
          <a:bodyPr/>
          <a:lstStyle/>
          <a:p>
            <a:fld id="{152C77BA-093D-4A4E-AB72-08094AD7CB98}" type="datetimeFigureOut">
              <a:rPr lang="en-US" smtClean="0"/>
              <a:t>26/06/24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A1503B-D995-EE4B-8AFF-BADF46AC95F1}" type="slidenum">
              <a:rPr lang="en-US" smtClean="0"/>
              <a:t>‹#›</a:t>
            </a:fld>
            <a:endParaRPr lang="en-US"/>
          </a:p>
        </p:txBody>
      </p:sp>
    </p:spTree>
    <p:extLst>
      <p:ext uri="{BB962C8B-B14F-4D97-AF65-F5344CB8AC3E}">
        <p14:creationId xmlns:p14="http://schemas.microsoft.com/office/powerpoint/2010/main" val="132844794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2C77BA-093D-4A4E-AB72-08094AD7CB98}" type="datetimeFigureOut">
              <a:rPr lang="en-US" smtClean="0"/>
              <a:t>26/06/24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A1503B-D995-EE4B-8AFF-BADF46AC95F1}" type="slidenum">
              <a:rPr lang="en-US" smtClean="0"/>
              <a:t>‹#›</a:t>
            </a:fld>
            <a:endParaRPr lang="en-US"/>
          </a:p>
        </p:txBody>
      </p:sp>
    </p:spTree>
    <p:extLst>
      <p:ext uri="{BB962C8B-B14F-4D97-AF65-F5344CB8AC3E}">
        <p14:creationId xmlns:p14="http://schemas.microsoft.com/office/powerpoint/2010/main" val="1202589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a:t>Work and employment in the lithium-ion battery </a:t>
            </a:r>
            <a:r>
              <a:rPr lang="en-US" sz="2800" dirty="0" smtClean="0"/>
              <a:t/>
            </a:r>
            <a:br>
              <a:rPr lang="en-US" sz="2800" dirty="0" smtClean="0"/>
            </a:br>
            <a:r>
              <a:rPr lang="en-US" sz="2800" dirty="0"/>
              <a:t>industry for electric </a:t>
            </a:r>
            <a:r>
              <a:rPr lang="en-US" sz="2800" dirty="0" smtClean="0"/>
              <a:t>vehicles: </a:t>
            </a:r>
            <a:r>
              <a:rPr lang="en-US" sz="2800" dirty="0"/>
              <a:t>a preliminary overview </a:t>
            </a:r>
          </a:p>
        </p:txBody>
      </p:sp>
      <p:sp>
        <p:nvSpPr>
          <p:cNvPr id="3" name="Subtitle 2"/>
          <p:cNvSpPr>
            <a:spLocks noGrp="1"/>
          </p:cNvSpPr>
          <p:nvPr>
            <p:ph type="subTitle" idx="1"/>
          </p:nvPr>
        </p:nvSpPr>
        <p:spPr/>
        <p:txBody>
          <a:bodyPr/>
          <a:lstStyle/>
          <a:p>
            <a:r>
              <a:rPr lang="en-US" dirty="0" smtClean="0"/>
              <a:t>Tommaso Pardi</a:t>
            </a:r>
            <a:endParaRPr lang="en-US" dirty="0"/>
          </a:p>
        </p:txBody>
      </p:sp>
      <p:sp>
        <p:nvSpPr>
          <p:cNvPr id="4" name="TextBox 3"/>
          <p:cNvSpPr txBox="1"/>
          <p:nvPr/>
        </p:nvSpPr>
        <p:spPr>
          <a:xfrm>
            <a:off x="1371600" y="4992469"/>
            <a:ext cx="6638844" cy="923330"/>
          </a:xfrm>
          <a:prstGeom prst="rect">
            <a:avLst/>
          </a:prstGeom>
          <a:noFill/>
        </p:spPr>
        <p:txBody>
          <a:bodyPr wrap="none" rtlCol="0">
            <a:spAutoFit/>
          </a:bodyPr>
          <a:lstStyle/>
          <a:p>
            <a:r>
              <a:rPr lang="en-US" dirty="0"/>
              <a:t>Int. J. Automotive Technology and Management, Vol. 23, No. 4, </a:t>
            </a:r>
            <a:r>
              <a:rPr lang="en-US" dirty="0" smtClean="0"/>
              <a:t>2023</a:t>
            </a:r>
          </a:p>
          <a:p>
            <a:r>
              <a:rPr lang="en-US" dirty="0" smtClean="0"/>
              <a:t> </a:t>
            </a:r>
          </a:p>
          <a:p>
            <a:endParaRPr lang="en-US" dirty="0"/>
          </a:p>
        </p:txBody>
      </p:sp>
    </p:spTree>
    <p:extLst>
      <p:ext uri="{BB962C8B-B14F-4D97-AF65-F5344CB8AC3E}">
        <p14:creationId xmlns:p14="http://schemas.microsoft.com/office/powerpoint/2010/main" val="65879231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current landscape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East Asian battery makers:</a:t>
            </a:r>
          </a:p>
          <a:p>
            <a:pPr lvl="1"/>
            <a:r>
              <a:rPr lang="en-US" dirty="0"/>
              <a:t>In 2020, six East-Asian companies (CATL, LG, Panasonic, Samsung, BYD and SKI) controlled 89% of the total battery capacity for EVs, with most of their capacity </a:t>
            </a:r>
            <a:r>
              <a:rPr lang="en-US" dirty="0" err="1"/>
              <a:t>localised</a:t>
            </a:r>
            <a:r>
              <a:rPr lang="en-US" dirty="0"/>
              <a:t> in China. </a:t>
            </a:r>
            <a:endParaRPr lang="en-US" dirty="0" smtClean="0"/>
          </a:p>
          <a:p>
            <a:pPr lvl="1"/>
            <a:r>
              <a:rPr lang="en-US" dirty="0" smtClean="0"/>
              <a:t>Developed from battery production for electronic consumers (</a:t>
            </a:r>
            <a:r>
              <a:rPr lang="en-US" dirty="0" err="1" smtClean="0"/>
              <a:t>L</a:t>
            </a:r>
            <a:r>
              <a:rPr lang="en-US" dirty="0" err="1" smtClean="0"/>
              <a:t>üthje</a:t>
            </a:r>
            <a:r>
              <a:rPr lang="en-US" dirty="0" smtClean="0"/>
              <a:t> et al. 2013)</a:t>
            </a:r>
          </a:p>
          <a:p>
            <a:pPr lvl="1"/>
            <a:r>
              <a:rPr lang="en-US" dirty="0" smtClean="0"/>
              <a:t>China </a:t>
            </a:r>
            <a:r>
              <a:rPr lang="en-US" dirty="0" err="1" smtClean="0"/>
              <a:t>Labour</a:t>
            </a:r>
            <a:r>
              <a:rPr lang="en-US" dirty="0" smtClean="0"/>
              <a:t> Watch enquiry in BYD (2011): 94% migrant workers; hourly wage 1$; 144 hours per month of compulsory overtime; 14 days of continuous working; 30 sec. working cycle; high workforce turnover</a:t>
            </a:r>
          </a:p>
          <a:p>
            <a:pPr lvl="1"/>
            <a:r>
              <a:rPr lang="en-US" dirty="0" err="1" smtClean="0"/>
              <a:t>Lüthje</a:t>
            </a:r>
            <a:r>
              <a:rPr lang="en-US" dirty="0" smtClean="0"/>
              <a:t> 2022: “upgraded” for BEVs but similar </a:t>
            </a:r>
            <a:r>
              <a:rPr lang="en-US" dirty="0" smtClean="0">
                <a:sym typeface="Wingdings"/>
              </a:rPr>
              <a:t> </a:t>
            </a:r>
            <a:r>
              <a:rPr lang="en-US" dirty="0" err="1" smtClean="0">
                <a:sym typeface="Wingdings"/>
              </a:rPr>
              <a:t>foxconnization</a:t>
            </a:r>
            <a:r>
              <a:rPr lang="en-US" dirty="0" smtClean="0">
                <a:sym typeface="Wingdings"/>
              </a:rPr>
              <a:t> of the auto-sector</a:t>
            </a:r>
          </a:p>
          <a:p>
            <a:pPr lvl="1"/>
            <a:r>
              <a:rPr lang="en-US" dirty="0" smtClean="0">
                <a:sym typeface="Wingdings"/>
              </a:rPr>
              <a:t>Similar evidences from Hungary (</a:t>
            </a:r>
            <a:r>
              <a:rPr lang="en-US" dirty="0" err="1" smtClean="0">
                <a:sym typeface="Wingdings"/>
              </a:rPr>
              <a:t>Szabo</a:t>
            </a:r>
            <a:r>
              <a:rPr lang="en-US" dirty="0" smtClean="0">
                <a:sym typeface="Wingdings"/>
              </a:rPr>
              <a:t> et al. 2022, </a:t>
            </a:r>
            <a:r>
              <a:rPr lang="en-US" dirty="0" err="1" smtClean="0">
                <a:sym typeface="Wingdings"/>
              </a:rPr>
              <a:t>Czirfusz</a:t>
            </a:r>
            <a:r>
              <a:rPr lang="en-US" dirty="0" smtClean="0">
                <a:sym typeface="Wingdings"/>
              </a:rPr>
              <a:t> 2023): “migrant workers” on six month temporary contracts</a:t>
            </a:r>
            <a:endParaRPr lang="en-US" dirty="0"/>
          </a:p>
        </p:txBody>
      </p:sp>
    </p:spTree>
    <p:extLst>
      <p:ext uri="{BB962C8B-B14F-4D97-AF65-F5344CB8AC3E}">
        <p14:creationId xmlns:p14="http://schemas.microsoft.com/office/powerpoint/2010/main" val="28038481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current landscape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Start-ups in battery manufacturing</a:t>
            </a:r>
          </a:p>
          <a:p>
            <a:pPr lvl="1"/>
            <a:r>
              <a:rPr lang="en-US" dirty="0" err="1" smtClean="0"/>
              <a:t>Northvolt</a:t>
            </a:r>
            <a:r>
              <a:rPr lang="en-US" dirty="0" smtClean="0"/>
              <a:t>, </a:t>
            </a:r>
            <a:r>
              <a:rPr lang="en-US" dirty="0" err="1" smtClean="0"/>
              <a:t>Verkor</a:t>
            </a:r>
            <a:r>
              <a:rPr lang="en-US" dirty="0" smtClean="0"/>
              <a:t>, </a:t>
            </a:r>
            <a:r>
              <a:rPr lang="en-US" dirty="0" err="1" smtClean="0"/>
              <a:t>InoBat</a:t>
            </a:r>
            <a:r>
              <a:rPr lang="en-US" dirty="0" smtClean="0"/>
              <a:t>, </a:t>
            </a:r>
            <a:r>
              <a:rPr lang="en-US" dirty="0" err="1" smtClean="0"/>
              <a:t>QuantumScape</a:t>
            </a:r>
            <a:r>
              <a:rPr lang="en-US" dirty="0" smtClean="0"/>
              <a:t>, </a:t>
            </a:r>
            <a:r>
              <a:rPr lang="en-US" dirty="0" err="1" smtClean="0"/>
              <a:t>Ilika</a:t>
            </a:r>
            <a:r>
              <a:rPr lang="en-US" dirty="0" smtClean="0"/>
              <a:t> Plc., etc.</a:t>
            </a:r>
          </a:p>
          <a:p>
            <a:pPr lvl="1"/>
            <a:r>
              <a:rPr lang="en-US" dirty="0" smtClean="0"/>
              <a:t>Mostly in high-wage countries</a:t>
            </a:r>
          </a:p>
          <a:p>
            <a:pPr lvl="2"/>
            <a:r>
              <a:rPr lang="en-US" dirty="0" err="1" smtClean="0"/>
              <a:t>Northvolt</a:t>
            </a:r>
            <a:r>
              <a:rPr lang="en-US" dirty="0" smtClean="0"/>
              <a:t> and Sweden:</a:t>
            </a:r>
          </a:p>
          <a:p>
            <a:pPr lvl="3"/>
            <a:r>
              <a:rPr lang="en-US" dirty="0" smtClean="0"/>
              <a:t>High “human capital rate” to recruit high profile managers</a:t>
            </a:r>
          </a:p>
          <a:p>
            <a:pPr lvl="3"/>
            <a:r>
              <a:rPr lang="en-US" dirty="0" smtClean="0"/>
              <a:t>Clean and cheap energy </a:t>
            </a:r>
            <a:r>
              <a:rPr lang="en-US" dirty="0" smtClean="0">
                <a:sym typeface="Wingdings"/>
              </a:rPr>
              <a:t> circular economy business model</a:t>
            </a:r>
          </a:p>
          <a:p>
            <a:pPr lvl="3"/>
            <a:r>
              <a:rPr lang="en-US" dirty="0" smtClean="0">
                <a:sym typeface="Wingdings"/>
              </a:rPr>
              <a:t>Proximity to “premium” OEMs</a:t>
            </a:r>
          </a:p>
          <a:p>
            <a:pPr lvl="3"/>
            <a:r>
              <a:rPr lang="en-US" dirty="0" smtClean="0">
                <a:sym typeface="Wingdings"/>
              </a:rPr>
              <a:t>Relative high wages / but 24% less than Volvo (see also Tesla in Nevada and Berlin)</a:t>
            </a:r>
          </a:p>
          <a:p>
            <a:pPr lvl="3"/>
            <a:r>
              <a:rPr lang="en-US" dirty="0" smtClean="0">
                <a:sym typeface="Wingdings"/>
              </a:rPr>
              <a:t>High workforce turnover (12% in 2021) (</a:t>
            </a:r>
            <a:r>
              <a:rPr lang="en-US" dirty="0" smtClean="0"/>
              <a:t>high performance regime?)</a:t>
            </a:r>
            <a:endParaRPr lang="en-US" dirty="0" smtClean="0">
              <a:sym typeface="Wingdings"/>
            </a:endParaRPr>
          </a:p>
          <a:p>
            <a:pPr lvl="3"/>
            <a:r>
              <a:rPr lang="en-US" dirty="0" smtClean="0">
                <a:sym typeface="Wingdings"/>
              </a:rPr>
              <a:t>In </a:t>
            </a:r>
            <a:r>
              <a:rPr lang="en-US" dirty="0" err="1" smtClean="0">
                <a:sym typeface="Wingdings"/>
              </a:rPr>
              <a:t>Northvolt</a:t>
            </a:r>
            <a:r>
              <a:rPr lang="en-US" dirty="0" smtClean="0">
                <a:sym typeface="Wingdings"/>
              </a:rPr>
              <a:t> Poland wages are 27% Less than Toyota Poland</a:t>
            </a:r>
            <a:endParaRPr lang="en-US" dirty="0" smtClean="0"/>
          </a:p>
          <a:p>
            <a:pPr lvl="3"/>
            <a:endParaRPr lang="en-US" dirty="0" smtClean="0"/>
          </a:p>
          <a:p>
            <a:pPr lvl="3"/>
            <a:endParaRPr lang="en-US" dirty="0"/>
          </a:p>
        </p:txBody>
      </p:sp>
    </p:spTree>
    <p:extLst>
      <p:ext uri="{BB962C8B-B14F-4D97-AF65-F5344CB8AC3E}">
        <p14:creationId xmlns:p14="http://schemas.microsoft.com/office/powerpoint/2010/main" val="260620092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current landscape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OEMs joint ventures and direct battery production</a:t>
            </a:r>
          </a:p>
          <a:p>
            <a:pPr lvl="1"/>
            <a:r>
              <a:rPr lang="en-US" dirty="0" smtClean="0"/>
              <a:t>Make or buy? </a:t>
            </a:r>
          </a:p>
          <a:p>
            <a:pPr lvl="2"/>
            <a:r>
              <a:rPr lang="en-US" dirty="0" smtClean="0"/>
              <a:t>Long term contracts with East-Asian battery makers</a:t>
            </a:r>
          </a:p>
          <a:p>
            <a:pPr lvl="2"/>
            <a:r>
              <a:rPr lang="en-US" dirty="0" smtClean="0"/>
              <a:t>Joint-ventures for battery productions</a:t>
            </a:r>
          </a:p>
          <a:p>
            <a:pPr lvl="2"/>
            <a:r>
              <a:rPr lang="en-US" dirty="0" smtClean="0"/>
              <a:t>Few attempts at fully making (VW, </a:t>
            </a:r>
            <a:r>
              <a:rPr lang="en-US" dirty="0" err="1" smtClean="0"/>
              <a:t>Stellantis</a:t>
            </a:r>
            <a:r>
              <a:rPr lang="en-US" dirty="0" smtClean="0"/>
              <a:t>, Daimler, Toyota (?)) + acquisition or participation in start-ups</a:t>
            </a:r>
          </a:p>
          <a:p>
            <a:pPr lvl="1"/>
            <a:r>
              <a:rPr lang="en-US" dirty="0" smtClean="0"/>
              <a:t>New </a:t>
            </a:r>
            <a:r>
              <a:rPr lang="en-US" dirty="0" err="1" smtClean="0"/>
              <a:t>gigafactories</a:t>
            </a:r>
            <a:r>
              <a:rPr lang="en-US" dirty="0" smtClean="0"/>
              <a:t> as separate companies with new </a:t>
            </a:r>
            <a:r>
              <a:rPr lang="en-US" dirty="0" err="1" smtClean="0"/>
              <a:t>labour</a:t>
            </a:r>
            <a:r>
              <a:rPr lang="en-US" dirty="0" smtClean="0"/>
              <a:t> contracts, lower wages and more flexible hours</a:t>
            </a:r>
          </a:p>
          <a:p>
            <a:pPr lvl="1"/>
            <a:r>
              <a:rPr lang="en-US" dirty="0" smtClean="0"/>
              <a:t>Envision (since 2016) / Nissan Sunderland : 18% lower wages</a:t>
            </a:r>
          </a:p>
          <a:p>
            <a:pPr lvl="1"/>
            <a:r>
              <a:rPr lang="en-US" dirty="0" smtClean="0"/>
              <a:t>In ACC 400 workers on the 1500 employed by the powertrain factory of </a:t>
            </a:r>
            <a:r>
              <a:rPr lang="en-US" dirty="0" err="1" smtClean="0"/>
              <a:t>Douvrin</a:t>
            </a:r>
            <a:r>
              <a:rPr lang="en-US" dirty="0" smtClean="0"/>
              <a:t> will keep their wages, but not new hires </a:t>
            </a:r>
          </a:p>
          <a:p>
            <a:pPr lvl="1"/>
            <a:r>
              <a:rPr lang="en-US" dirty="0" smtClean="0"/>
              <a:t>Still “good” jobs, with permanent contracts, negotiated with trade unions</a:t>
            </a:r>
          </a:p>
          <a:p>
            <a:pPr lvl="2"/>
            <a:endParaRPr lang="en-US" dirty="0" smtClean="0"/>
          </a:p>
          <a:p>
            <a:pPr lvl="3"/>
            <a:endParaRPr lang="en-US" dirty="0" smtClean="0"/>
          </a:p>
          <a:p>
            <a:pPr lvl="3"/>
            <a:endParaRPr lang="en-US" dirty="0"/>
          </a:p>
        </p:txBody>
      </p:sp>
    </p:spTree>
    <p:extLst>
      <p:ext uri="{BB962C8B-B14F-4D97-AF65-F5344CB8AC3E}">
        <p14:creationId xmlns:p14="http://schemas.microsoft.com/office/powerpoint/2010/main" val="6100493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“Dominant” East-Asian companies relying on  and exporting “low road” employment relationship</a:t>
            </a:r>
          </a:p>
          <a:p>
            <a:r>
              <a:rPr lang="en-US" dirty="0" smtClean="0"/>
              <a:t>Industrial policies and shortening supplying chains priorities bring battery production in Western-high wage countries</a:t>
            </a:r>
          </a:p>
          <a:p>
            <a:r>
              <a:rPr lang="en-US" dirty="0" smtClean="0"/>
              <a:t>Which role (and jobs) for semi-peripheral / integrated periphery countries? </a:t>
            </a:r>
          </a:p>
          <a:p>
            <a:r>
              <a:rPr lang="en-US" dirty="0" smtClean="0"/>
              <a:t>Battery start-ups: new productive models + high performance regime in manufacturing </a:t>
            </a:r>
            <a:r>
              <a:rPr lang="en-US" dirty="0" smtClean="0">
                <a:sym typeface="Wingdings"/>
              </a:rPr>
              <a:t> unionization? </a:t>
            </a:r>
          </a:p>
          <a:p>
            <a:r>
              <a:rPr lang="en-US" dirty="0" smtClean="0">
                <a:sym typeface="Wingdings"/>
              </a:rPr>
              <a:t>OEMs as possible future main employers: partial downgrading / but still automotive “jobs” </a:t>
            </a:r>
            <a:r>
              <a:rPr lang="en-US" dirty="0" err="1" smtClean="0">
                <a:sym typeface="Wingdings"/>
              </a:rPr>
              <a:t>vs</a:t>
            </a:r>
            <a:r>
              <a:rPr lang="en-US" dirty="0" smtClean="0">
                <a:sym typeface="Wingdings"/>
              </a:rPr>
              <a:t> portable electronic “jobs”</a:t>
            </a:r>
          </a:p>
          <a:p>
            <a:r>
              <a:rPr lang="en-US" dirty="0" smtClean="0">
                <a:sym typeface="Wingdings"/>
              </a:rPr>
              <a:t>Central role of industrial policies in promoting “just transitions” to “good jobs”</a:t>
            </a:r>
            <a:endParaRPr lang="en-US" dirty="0" smtClean="0"/>
          </a:p>
          <a:p>
            <a:endParaRPr lang="en-US" dirty="0" smtClean="0"/>
          </a:p>
          <a:p>
            <a:endParaRPr lang="en-US" dirty="0"/>
          </a:p>
        </p:txBody>
      </p:sp>
    </p:spTree>
    <p:extLst>
      <p:ext uri="{BB962C8B-B14F-4D97-AF65-F5344CB8AC3E}">
        <p14:creationId xmlns:p14="http://schemas.microsoft.com/office/powerpoint/2010/main" val="241893353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lithium</a:t>
            </a:r>
            <a:r>
              <a:rPr lang="en-US" dirty="0"/>
              <a:t>-ion battery industry </a:t>
            </a:r>
            <a:r>
              <a:rPr lang="en-US" dirty="0" smtClean="0"/>
              <a:t>will capture between 25% and 40% of the value and employ by 2031 at least 780,000 direct workers, twelve times more than today.</a:t>
            </a:r>
          </a:p>
          <a:p>
            <a:r>
              <a:rPr lang="en-US" dirty="0" smtClean="0"/>
              <a:t>What type of jobs? Social downgrading </a:t>
            </a:r>
            <a:r>
              <a:rPr lang="mr-IN" dirty="0" smtClean="0"/>
              <a:t>–</a:t>
            </a:r>
            <a:r>
              <a:rPr lang="en-US" dirty="0" smtClean="0"/>
              <a:t> low road/upgrading </a:t>
            </a:r>
            <a:r>
              <a:rPr lang="mr-IN" dirty="0" smtClean="0"/>
              <a:t>–</a:t>
            </a:r>
            <a:r>
              <a:rPr lang="en-US" dirty="0" smtClean="0"/>
              <a:t> high road? Which type of employment relationship? </a:t>
            </a:r>
          </a:p>
          <a:p>
            <a:r>
              <a:rPr lang="en-US" dirty="0" smtClean="0"/>
              <a:t>A review of existing literature and a preliminary data collection on wages (in Europe) and </a:t>
            </a:r>
            <a:r>
              <a:rPr lang="en-US" dirty="0" err="1" smtClean="0"/>
              <a:t>labour</a:t>
            </a:r>
            <a:r>
              <a:rPr lang="en-US" dirty="0" smtClean="0"/>
              <a:t> contracts (in France)</a:t>
            </a:r>
          </a:p>
          <a:p>
            <a:r>
              <a:rPr lang="en-US" dirty="0" smtClean="0"/>
              <a:t>Combining global value chain literature (and the productive models literature</a:t>
            </a:r>
          </a:p>
          <a:p>
            <a:endParaRPr lang="en-US" dirty="0"/>
          </a:p>
        </p:txBody>
      </p:sp>
    </p:spTree>
    <p:extLst>
      <p:ext uri="{BB962C8B-B14F-4D97-AF65-F5344CB8AC3E}">
        <p14:creationId xmlns:p14="http://schemas.microsoft.com/office/powerpoint/2010/main" val="40345677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The lithium-on battery industry value chain </a:t>
            </a:r>
          </a:p>
        </p:txBody>
      </p:sp>
      <p:sp>
        <p:nvSpPr>
          <p:cNvPr id="3" name="Content Placeholder 2"/>
          <p:cNvSpPr>
            <a:spLocks noGrp="1"/>
          </p:cNvSpPr>
          <p:nvPr>
            <p:ph idx="1"/>
          </p:nvPr>
        </p:nvSpPr>
        <p:spPr>
          <a:xfrm>
            <a:off x="457200" y="1600200"/>
            <a:ext cx="5109633" cy="4525963"/>
          </a:xfrm>
        </p:spPr>
        <p:txBody>
          <a:bodyPr>
            <a:normAutofit fontScale="70000" lnSpcReduction="20000"/>
          </a:bodyPr>
          <a:lstStyle/>
          <a:p>
            <a:r>
              <a:rPr lang="en-US" dirty="0" smtClean="0"/>
              <a:t>Developed from pre-existing production of batteries for portable electronics</a:t>
            </a:r>
          </a:p>
          <a:p>
            <a:endParaRPr lang="en-US" dirty="0" smtClean="0"/>
          </a:p>
          <a:p>
            <a:r>
              <a:rPr lang="en-US" dirty="0" smtClean="0"/>
              <a:t>1 </a:t>
            </a:r>
            <a:r>
              <a:rPr lang="en-US" dirty="0"/>
              <a:t> extraction of raw material </a:t>
            </a:r>
            <a:endParaRPr lang="en-US" dirty="0" smtClean="0">
              <a:effectLst/>
            </a:endParaRPr>
          </a:p>
          <a:p>
            <a:r>
              <a:rPr lang="en-US" dirty="0"/>
              <a:t>2  raw material refining </a:t>
            </a:r>
            <a:endParaRPr lang="en-US" dirty="0" smtClean="0">
              <a:effectLst/>
            </a:endParaRPr>
          </a:p>
          <a:p>
            <a:r>
              <a:rPr lang="en-US" dirty="0"/>
              <a:t>3  cell components production (cathodes, anodes, separators, etc.) </a:t>
            </a:r>
            <a:endParaRPr lang="en-US" dirty="0" smtClean="0">
              <a:effectLst/>
            </a:endParaRPr>
          </a:p>
          <a:p>
            <a:r>
              <a:rPr lang="en-US" b="1" dirty="0">
                <a:solidFill>
                  <a:srgbClr val="800000"/>
                </a:solidFill>
              </a:rPr>
              <a:t>4  cells manufacturing </a:t>
            </a:r>
            <a:endParaRPr lang="en-US" b="1" dirty="0" smtClean="0">
              <a:solidFill>
                <a:srgbClr val="800000"/>
              </a:solidFill>
              <a:effectLst/>
            </a:endParaRPr>
          </a:p>
          <a:p>
            <a:r>
              <a:rPr lang="en-US" b="1" dirty="0">
                <a:solidFill>
                  <a:srgbClr val="800000"/>
                </a:solidFill>
              </a:rPr>
              <a:t>5  assembly of cells in modules </a:t>
            </a:r>
            <a:endParaRPr lang="en-US" b="1" dirty="0" smtClean="0">
              <a:solidFill>
                <a:srgbClr val="800000"/>
              </a:solidFill>
              <a:effectLst/>
            </a:endParaRPr>
          </a:p>
          <a:p>
            <a:r>
              <a:rPr lang="en-US" b="1" dirty="0">
                <a:solidFill>
                  <a:srgbClr val="800000"/>
                </a:solidFill>
              </a:rPr>
              <a:t>6  assembly of modules in packs </a:t>
            </a:r>
            <a:endParaRPr lang="en-US" b="1" dirty="0" smtClean="0">
              <a:solidFill>
                <a:srgbClr val="800000"/>
              </a:solidFill>
              <a:effectLst/>
            </a:endParaRPr>
          </a:p>
          <a:p>
            <a:r>
              <a:rPr lang="en-US" dirty="0"/>
              <a:t>7  recycling of batteries2. </a:t>
            </a:r>
            <a:endParaRPr lang="en-US" dirty="0" smtClean="0">
              <a:effectLst/>
            </a:endParaRPr>
          </a:p>
          <a:p>
            <a:endParaRPr lang="en-US" dirty="0" smtClean="0"/>
          </a:p>
        </p:txBody>
      </p:sp>
      <p:sp>
        <p:nvSpPr>
          <p:cNvPr id="4" name="Rectangle 3"/>
          <p:cNvSpPr/>
          <p:nvPr/>
        </p:nvSpPr>
        <p:spPr>
          <a:xfrm>
            <a:off x="5850466" y="3512176"/>
            <a:ext cx="2836334" cy="1754327"/>
          </a:xfrm>
          <a:prstGeom prst="rect">
            <a:avLst/>
          </a:prstGeom>
        </p:spPr>
        <p:txBody>
          <a:bodyPr wrap="square">
            <a:spAutoFit/>
          </a:bodyPr>
          <a:lstStyle/>
          <a:p>
            <a:r>
              <a:rPr lang="en-US" dirty="0" smtClean="0"/>
              <a:t>In 2018 the Nevada Tesla </a:t>
            </a:r>
            <a:r>
              <a:rPr lang="en-US" dirty="0" err="1" smtClean="0"/>
              <a:t>gigafactory</a:t>
            </a:r>
            <a:r>
              <a:rPr lang="en-US" dirty="0" smtClean="0"/>
              <a:t> (20 </a:t>
            </a:r>
            <a:r>
              <a:rPr lang="en-US" dirty="0" err="1" smtClean="0"/>
              <a:t>Gwh</a:t>
            </a:r>
            <a:r>
              <a:rPr lang="en-US" dirty="0" smtClean="0"/>
              <a:t>) was considered the biggest. Today (40-60 </a:t>
            </a:r>
            <a:r>
              <a:rPr lang="en-US" dirty="0" err="1" smtClean="0"/>
              <a:t>Gwh</a:t>
            </a:r>
            <a:r>
              <a:rPr lang="en-US" dirty="0" smtClean="0"/>
              <a:t>)</a:t>
            </a:r>
          </a:p>
          <a:p>
            <a:r>
              <a:rPr lang="en-US" dirty="0" smtClean="0"/>
              <a:t>1Gwh = 80 direct jobs</a:t>
            </a:r>
            <a:endParaRPr lang="en-US" dirty="0"/>
          </a:p>
          <a:p>
            <a:r>
              <a:rPr lang="en-US" dirty="0" smtClean="0"/>
              <a:t>40%-50% of the total value </a:t>
            </a:r>
            <a:endParaRPr lang="en-US" dirty="0"/>
          </a:p>
        </p:txBody>
      </p:sp>
      <p:sp>
        <p:nvSpPr>
          <p:cNvPr id="5" name="Left Brace 4"/>
          <p:cNvSpPr/>
          <p:nvPr/>
        </p:nvSpPr>
        <p:spPr>
          <a:xfrm>
            <a:off x="4741333" y="3556000"/>
            <a:ext cx="825500" cy="1693333"/>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6432361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Structuring trends</a:t>
            </a:r>
            <a:endParaRPr lang="en-US" dirty="0"/>
          </a:p>
        </p:txBody>
      </p:sp>
      <p:sp>
        <p:nvSpPr>
          <p:cNvPr id="3" name="Content Placeholder 2"/>
          <p:cNvSpPr>
            <a:spLocks noGrp="1"/>
          </p:cNvSpPr>
          <p:nvPr>
            <p:ph idx="1"/>
          </p:nvPr>
        </p:nvSpPr>
        <p:spPr/>
        <p:txBody>
          <a:bodyPr/>
          <a:lstStyle/>
          <a:p>
            <a:r>
              <a:rPr lang="en-US" dirty="0" smtClean="0"/>
              <a:t>The return of industrial policies</a:t>
            </a:r>
          </a:p>
          <a:p>
            <a:r>
              <a:rPr lang="en-US" dirty="0" smtClean="0"/>
              <a:t>Green finance, venture capital and start-ups</a:t>
            </a:r>
          </a:p>
          <a:p>
            <a:r>
              <a:rPr lang="en-US" dirty="0" smtClean="0"/>
              <a:t>The shift in lobbying power from anti to pro-electric</a:t>
            </a:r>
            <a:endParaRPr lang="en-US" dirty="0"/>
          </a:p>
        </p:txBody>
      </p:sp>
    </p:spTree>
    <p:extLst>
      <p:ext uri="{BB962C8B-B14F-4D97-AF65-F5344CB8AC3E}">
        <p14:creationId xmlns:p14="http://schemas.microsoft.com/office/powerpoint/2010/main" val="172215048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The return of industrial policies </a:t>
            </a:r>
          </a:p>
        </p:txBody>
      </p:sp>
      <p:sp>
        <p:nvSpPr>
          <p:cNvPr id="3" name="Content Placeholder 2"/>
          <p:cNvSpPr>
            <a:spLocks noGrp="1"/>
          </p:cNvSpPr>
          <p:nvPr>
            <p:ph idx="1"/>
          </p:nvPr>
        </p:nvSpPr>
        <p:spPr/>
        <p:txBody>
          <a:bodyPr>
            <a:normAutofit fontScale="77500" lnSpcReduction="20000"/>
          </a:bodyPr>
          <a:lstStyle/>
          <a:p>
            <a:r>
              <a:rPr lang="en-US" dirty="0" smtClean="0"/>
              <a:t>NEV policies in China: half of the total stock of </a:t>
            </a:r>
            <a:r>
              <a:rPr lang="en-US" dirty="0" err="1" smtClean="0"/>
              <a:t>Evs</a:t>
            </a:r>
            <a:r>
              <a:rPr lang="en-US" dirty="0" smtClean="0"/>
              <a:t>; 75% of all cell manufacturing capacity; 90% of anode and electrolyte production; 70% of the refined minerals production (Bridge and </a:t>
            </a:r>
            <a:r>
              <a:rPr lang="en-US" dirty="0" err="1" smtClean="0"/>
              <a:t>Faiden</a:t>
            </a:r>
            <a:r>
              <a:rPr lang="en-US" dirty="0" smtClean="0"/>
              <a:t> 2022)</a:t>
            </a:r>
          </a:p>
          <a:p>
            <a:r>
              <a:rPr lang="en-US" dirty="0" smtClean="0"/>
              <a:t>In Europe: </a:t>
            </a:r>
            <a:r>
              <a:rPr lang="en-US" dirty="0" err="1" smtClean="0"/>
              <a:t>NextGen</a:t>
            </a:r>
            <a:r>
              <a:rPr lang="en-US" dirty="0" smtClean="0"/>
              <a:t> funds (€800 billion 2021-2027); European Battery Alliance (€6 billion); Important Projects of Common European Interest </a:t>
            </a:r>
            <a:r>
              <a:rPr lang="mr-IN" dirty="0" smtClean="0"/>
              <a:t>–</a:t>
            </a:r>
            <a:r>
              <a:rPr lang="en-US" dirty="0" smtClean="0"/>
              <a:t> 120€ billion invested in electro-mobility in Europe </a:t>
            </a:r>
            <a:r>
              <a:rPr lang="en-US" dirty="0" smtClean="0">
                <a:sym typeface="Wingdings"/>
              </a:rPr>
              <a:t> </a:t>
            </a:r>
            <a:r>
              <a:rPr lang="en-US" dirty="0" smtClean="0"/>
              <a:t>30 </a:t>
            </a:r>
            <a:r>
              <a:rPr lang="en-US" dirty="0" err="1" smtClean="0"/>
              <a:t>gigafactories</a:t>
            </a:r>
            <a:r>
              <a:rPr lang="en-US" dirty="0" smtClean="0"/>
              <a:t> in the ten years pipeline, 40% owned or co-owned by OEMs </a:t>
            </a:r>
          </a:p>
          <a:p>
            <a:r>
              <a:rPr lang="en-US" dirty="0" smtClean="0"/>
              <a:t>In the US: Infrastructure Bill, Infrastructure and Investment Jobs Act, Inflation Reduction Act: $45 per KWh installed (up to $15 billion per </a:t>
            </a:r>
            <a:r>
              <a:rPr lang="en-US" dirty="0" err="1" smtClean="0"/>
              <a:t>giga</a:t>
            </a:r>
            <a:r>
              <a:rPr lang="en-US" dirty="0" smtClean="0"/>
              <a:t>-factory </a:t>
            </a:r>
            <a:r>
              <a:rPr lang="mr-IN" dirty="0" smtClean="0"/>
              <a:t>–</a:t>
            </a:r>
            <a:r>
              <a:rPr lang="en-US" dirty="0" smtClean="0"/>
              <a:t> Vallejo &amp; </a:t>
            </a:r>
            <a:r>
              <a:rPr lang="en-US" dirty="0" err="1" smtClean="0"/>
              <a:t>Mordue</a:t>
            </a:r>
            <a:r>
              <a:rPr lang="en-US" dirty="0" smtClean="0"/>
              <a:t> 2024) </a:t>
            </a:r>
            <a:r>
              <a:rPr lang="en-US" dirty="0" smtClean="0">
                <a:sym typeface="Wingdings"/>
              </a:rPr>
              <a:t> 24 </a:t>
            </a:r>
            <a:r>
              <a:rPr lang="en-US" dirty="0" err="1" smtClean="0">
                <a:sym typeface="Wingdings"/>
              </a:rPr>
              <a:t>gigafactories</a:t>
            </a:r>
            <a:r>
              <a:rPr lang="en-US" dirty="0" smtClean="0">
                <a:sym typeface="Wingdings"/>
              </a:rPr>
              <a:t> in the ten years pipeline, 80% owned or co-owned by OEMs</a:t>
            </a:r>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117207129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smtClean="0"/>
              <a:t>Re-</a:t>
            </a:r>
            <a:r>
              <a:rPr lang="en-US" dirty="0" err="1" smtClean="0"/>
              <a:t>industrialisation</a:t>
            </a:r>
            <a:r>
              <a:rPr lang="en-US" dirty="0" smtClean="0"/>
              <a:t> of high-wage countries:</a:t>
            </a:r>
          </a:p>
          <a:p>
            <a:pPr lvl="1"/>
            <a:r>
              <a:rPr lang="en-US" dirty="0" smtClean="0"/>
              <a:t>80% of the new capacity installed in Europe is in Western countries</a:t>
            </a:r>
          </a:p>
          <a:p>
            <a:pPr lvl="1"/>
            <a:r>
              <a:rPr lang="en-US" dirty="0" smtClean="0"/>
              <a:t>Only 1 </a:t>
            </a:r>
            <a:r>
              <a:rPr lang="en-US" dirty="0" err="1" smtClean="0"/>
              <a:t>giga</a:t>
            </a:r>
            <a:r>
              <a:rPr lang="en-US" dirty="0" smtClean="0"/>
              <a:t>-factory is in Mexico</a:t>
            </a:r>
          </a:p>
          <a:p>
            <a:r>
              <a:rPr lang="en-US" dirty="0" smtClean="0"/>
              <a:t>Risk of downgrading / but “automotive” jobs</a:t>
            </a:r>
          </a:p>
          <a:p>
            <a:r>
              <a:rPr lang="en-US" dirty="0" smtClean="0"/>
              <a:t>Evidence from Hungary and Poland: “bad jobs” </a:t>
            </a:r>
            <a:r>
              <a:rPr lang="mr-IN" dirty="0" smtClean="0"/>
              <a:t>–</a:t>
            </a:r>
            <a:r>
              <a:rPr lang="en-US" dirty="0" smtClean="0"/>
              <a:t> </a:t>
            </a:r>
            <a:r>
              <a:rPr lang="en-US" dirty="0" err="1" smtClean="0"/>
              <a:t>labour</a:t>
            </a:r>
            <a:r>
              <a:rPr lang="en-US" dirty="0" smtClean="0"/>
              <a:t> intensive low value added production (</a:t>
            </a:r>
            <a:r>
              <a:rPr lang="en-US" dirty="0" err="1" smtClean="0"/>
              <a:t>Szabo</a:t>
            </a:r>
            <a:r>
              <a:rPr lang="en-US" dirty="0" smtClean="0"/>
              <a:t> et al 2022)</a:t>
            </a:r>
          </a:p>
          <a:p>
            <a:r>
              <a:rPr lang="en-US" dirty="0"/>
              <a:t>Other factors such as high skilled workforce availability, advanced industry and innovation infrastructure, low energy cost, high share of renewable energy in energy production, access to raw materials and proximity to OEMs core assembly factories appear to be at least equally or </a:t>
            </a:r>
            <a:r>
              <a:rPr lang="en-US" dirty="0" smtClean="0"/>
              <a:t>more </a:t>
            </a:r>
            <a:r>
              <a:rPr lang="en-US" dirty="0"/>
              <a:t>important (</a:t>
            </a:r>
            <a:r>
              <a:rPr lang="en-US" dirty="0" err="1"/>
              <a:t>Duffner</a:t>
            </a:r>
            <a:r>
              <a:rPr lang="en-US" dirty="0"/>
              <a:t> et al., 2020). </a:t>
            </a:r>
            <a:endParaRPr lang="en-US" dirty="0" smtClean="0"/>
          </a:p>
          <a:p>
            <a:endParaRPr lang="en-US" dirty="0" smtClean="0"/>
          </a:p>
          <a:p>
            <a:endParaRPr lang="en-US" dirty="0"/>
          </a:p>
        </p:txBody>
      </p:sp>
      <p:sp>
        <p:nvSpPr>
          <p:cNvPr id="4" name="Title 1"/>
          <p:cNvSpPr>
            <a:spLocks noGrp="1"/>
          </p:cNvSpPr>
          <p:nvPr>
            <p:ph type="title"/>
          </p:nvPr>
        </p:nvSpPr>
        <p:spPr/>
        <p:txBody>
          <a:bodyPr>
            <a:normAutofit/>
          </a:bodyPr>
          <a:lstStyle/>
          <a:p>
            <a:r>
              <a:rPr lang="en-US" sz="3600" dirty="0"/>
              <a:t>The return of industrial policies </a:t>
            </a:r>
          </a:p>
        </p:txBody>
      </p:sp>
    </p:spTree>
    <p:extLst>
      <p:ext uri="{BB962C8B-B14F-4D97-AF65-F5344CB8AC3E}">
        <p14:creationId xmlns:p14="http://schemas.microsoft.com/office/powerpoint/2010/main" val="3665145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smtClean="0"/>
              <a:t>Shortened supply chains and circular economy regulations:</a:t>
            </a:r>
          </a:p>
          <a:p>
            <a:pPr lvl="1"/>
            <a:r>
              <a:rPr lang="en-US" dirty="0" smtClean="0"/>
              <a:t>In Europe: the IPCEI European Battery Innovation / mandatory carbon footprint declaration for batteries sold in Europe; local content rules</a:t>
            </a:r>
          </a:p>
          <a:p>
            <a:pPr lvl="1"/>
            <a:r>
              <a:rPr lang="en-US" dirty="0" smtClean="0"/>
              <a:t>In the US: the US </a:t>
            </a:r>
            <a:r>
              <a:rPr lang="en-US" dirty="0" err="1" smtClean="0"/>
              <a:t>Defence</a:t>
            </a:r>
            <a:r>
              <a:rPr lang="en-US" dirty="0" smtClean="0"/>
              <a:t> Production Act; the American Battery Initiative (local sourcing)</a:t>
            </a:r>
          </a:p>
          <a:p>
            <a:pPr lvl="1"/>
            <a:r>
              <a:rPr lang="en-US" dirty="0" smtClean="0"/>
              <a:t>Trade and fiscal regulations with </a:t>
            </a:r>
            <a:r>
              <a:rPr lang="en-US" dirty="0" err="1" smtClean="0"/>
              <a:t>labour</a:t>
            </a:r>
            <a:r>
              <a:rPr lang="en-US" dirty="0" smtClean="0"/>
              <a:t> clauses: in IRA provision of apprenticeship and prevailing wages</a:t>
            </a:r>
            <a:endParaRPr lang="en-US" dirty="0"/>
          </a:p>
        </p:txBody>
      </p:sp>
      <p:sp>
        <p:nvSpPr>
          <p:cNvPr id="4" name="Title 1"/>
          <p:cNvSpPr>
            <a:spLocks noGrp="1"/>
          </p:cNvSpPr>
          <p:nvPr>
            <p:ph type="title"/>
          </p:nvPr>
        </p:nvSpPr>
        <p:spPr/>
        <p:txBody>
          <a:bodyPr>
            <a:normAutofit/>
          </a:bodyPr>
          <a:lstStyle/>
          <a:p>
            <a:r>
              <a:rPr lang="en-US" sz="3600" dirty="0"/>
              <a:t>The return of industrial policies </a:t>
            </a:r>
          </a:p>
        </p:txBody>
      </p:sp>
    </p:spTree>
    <p:extLst>
      <p:ext uri="{BB962C8B-B14F-4D97-AF65-F5344CB8AC3E}">
        <p14:creationId xmlns:p14="http://schemas.microsoft.com/office/powerpoint/2010/main" val="40881078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In 2021 Tesla reached a capital evaluation of €1,000 billions</a:t>
            </a:r>
          </a:p>
          <a:p>
            <a:r>
              <a:rPr lang="en-US" dirty="0" smtClean="0"/>
              <a:t>The IEA Battery Index increased by 315% between 2018 and 2021</a:t>
            </a:r>
          </a:p>
          <a:p>
            <a:r>
              <a:rPr lang="en-US" dirty="0" smtClean="0"/>
              <a:t>Little is known about job quality (with the partial exception of Tesla)</a:t>
            </a:r>
          </a:p>
        </p:txBody>
      </p:sp>
      <p:sp>
        <p:nvSpPr>
          <p:cNvPr id="4" name="Title 1"/>
          <p:cNvSpPr>
            <a:spLocks noGrp="1"/>
          </p:cNvSpPr>
          <p:nvPr>
            <p:ph type="title"/>
          </p:nvPr>
        </p:nvSpPr>
        <p:spPr/>
        <p:txBody>
          <a:bodyPr>
            <a:noAutofit/>
          </a:bodyPr>
          <a:lstStyle/>
          <a:p>
            <a:r>
              <a:rPr lang="en-US" sz="3600" dirty="0" smtClean="0"/>
              <a:t>Green Finance, venture capital </a:t>
            </a:r>
            <a:br>
              <a:rPr lang="en-US" sz="3600" dirty="0" smtClean="0"/>
            </a:br>
            <a:r>
              <a:rPr lang="en-US" sz="3600" dirty="0" smtClean="0"/>
              <a:t>and start-ups</a:t>
            </a:r>
            <a:endParaRPr lang="en-US" sz="3600" dirty="0"/>
          </a:p>
        </p:txBody>
      </p:sp>
    </p:spTree>
    <p:extLst>
      <p:ext uri="{BB962C8B-B14F-4D97-AF65-F5344CB8AC3E}">
        <p14:creationId xmlns:p14="http://schemas.microsoft.com/office/powerpoint/2010/main" val="323637600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The shift in lobbying power from </a:t>
            </a:r>
            <a:r>
              <a:rPr lang="en-US" sz="3600" dirty="0" smtClean="0"/>
              <a:t/>
            </a:r>
            <a:br>
              <a:rPr lang="en-US" sz="3600" dirty="0" smtClean="0"/>
            </a:br>
            <a:r>
              <a:rPr lang="en-US" sz="3600" dirty="0" smtClean="0"/>
              <a:t>anti </a:t>
            </a:r>
            <a:r>
              <a:rPr lang="en-US" sz="3600" dirty="0"/>
              <a:t>to pro-electric </a:t>
            </a:r>
          </a:p>
        </p:txBody>
      </p:sp>
      <p:sp>
        <p:nvSpPr>
          <p:cNvPr id="3" name="Content Placeholder 2"/>
          <p:cNvSpPr>
            <a:spLocks noGrp="1"/>
          </p:cNvSpPr>
          <p:nvPr>
            <p:ph idx="1"/>
          </p:nvPr>
        </p:nvSpPr>
        <p:spPr/>
        <p:txBody>
          <a:bodyPr/>
          <a:lstStyle/>
          <a:p>
            <a:r>
              <a:rPr lang="en-US" dirty="0" smtClean="0"/>
              <a:t>Post-</a:t>
            </a:r>
            <a:r>
              <a:rPr lang="en-US" dirty="0" err="1" smtClean="0"/>
              <a:t>dieselgate</a:t>
            </a:r>
            <a:r>
              <a:rPr lang="en-US" dirty="0" smtClean="0"/>
              <a:t> convergence towards BEVS</a:t>
            </a:r>
          </a:p>
          <a:p>
            <a:r>
              <a:rPr lang="en-US" dirty="0" smtClean="0"/>
              <a:t>Battery production as a strategic battlefield for controlling the BEV industry</a:t>
            </a:r>
            <a:endParaRPr lang="en-US" dirty="0"/>
          </a:p>
        </p:txBody>
      </p:sp>
    </p:spTree>
    <p:extLst>
      <p:ext uri="{BB962C8B-B14F-4D97-AF65-F5344CB8AC3E}">
        <p14:creationId xmlns:p14="http://schemas.microsoft.com/office/powerpoint/2010/main" val="226065909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91</TotalTime>
  <Words>1114</Words>
  <Application>Microsoft Macintosh PowerPoint</Application>
  <PresentationFormat>On-screen Show (4:3)</PresentationFormat>
  <Paragraphs>87</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Work and employment in the lithium-ion battery  industry for electric vehicles: a preliminary overview </vt:lpstr>
      <vt:lpstr>Introduction</vt:lpstr>
      <vt:lpstr>The lithium-on battery industry value chain </vt:lpstr>
      <vt:lpstr>Structuring trends</vt:lpstr>
      <vt:lpstr>The return of industrial policies </vt:lpstr>
      <vt:lpstr>The return of industrial policies </vt:lpstr>
      <vt:lpstr>The return of industrial policies </vt:lpstr>
      <vt:lpstr>Green Finance, venture capital  and start-ups</vt:lpstr>
      <vt:lpstr>The shift in lobbying power from  anti to pro-electric </vt:lpstr>
      <vt:lpstr>The current landscape</vt:lpstr>
      <vt:lpstr>The current landscape</vt:lpstr>
      <vt:lpstr>The current landscape</vt:lpstr>
      <vt:lpstr>Conclusions</vt:lpstr>
    </vt:vector>
  </TitlesOfParts>
  <Company>Gerpisa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 and employment in the lithium-ion battery  industry for electric vehicles: a preliminary overview </dc:title>
  <dc:creator>tommaso pardi</dc:creator>
  <cp:lastModifiedBy>tommaso pardi</cp:lastModifiedBy>
  <cp:revision>10</cp:revision>
  <dcterms:created xsi:type="dcterms:W3CDTF">2024-06-26T04:41:31Z</dcterms:created>
  <dcterms:modified xsi:type="dcterms:W3CDTF">2024-06-26T06:13:11Z</dcterms:modified>
</cp:coreProperties>
</file>